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08"/>
  </p:notesMasterIdLst>
  <p:sldIdLst>
    <p:sldId id="485" r:id="rId2"/>
    <p:sldId id="297" r:id="rId3"/>
    <p:sldId id="482" r:id="rId4"/>
    <p:sldId id="330" r:id="rId5"/>
    <p:sldId id="331" r:id="rId6"/>
    <p:sldId id="332" r:id="rId7"/>
    <p:sldId id="333" r:id="rId8"/>
    <p:sldId id="421" r:id="rId9"/>
    <p:sldId id="937" r:id="rId10"/>
    <p:sldId id="491" r:id="rId11"/>
    <p:sldId id="490" r:id="rId12"/>
    <p:sldId id="309" r:id="rId13"/>
    <p:sldId id="328" r:id="rId14"/>
    <p:sldId id="334" r:id="rId15"/>
    <p:sldId id="412" r:id="rId16"/>
    <p:sldId id="411" r:id="rId17"/>
    <p:sldId id="410" r:id="rId18"/>
    <p:sldId id="477" r:id="rId19"/>
    <p:sldId id="409" r:id="rId20"/>
    <p:sldId id="478" r:id="rId21"/>
    <p:sldId id="408" r:id="rId22"/>
    <p:sldId id="479" r:id="rId23"/>
    <p:sldId id="460" r:id="rId24"/>
    <p:sldId id="481" r:id="rId25"/>
    <p:sldId id="413" r:id="rId26"/>
    <p:sldId id="414" r:id="rId27"/>
    <p:sldId id="407" r:id="rId28"/>
    <p:sldId id="308" r:id="rId29"/>
    <p:sldId id="335" r:id="rId30"/>
    <p:sldId id="404" r:id="rId31"/>
    <p:sldId id="403" r:id="rId32"/>
    <p:sldId id="405" r:id="rId33"/>
    <p:sldId id="402" r:id="rId34"/>
    <p:sldId id="329" r:id="rId35"/>
    <p:sldId id="336" r:id="rId36"/>
    <p:sldId id="337" r:id="rId37"/>
    <p:sldId id="420" r:id="rId38"/>
    <p:sldId id="419" r:id="rId39"/>
    <p:sldId id="418" r:id="rId40"/>
    <p:sldId id="417" r:id="rId41"/>
    <p:sldId id="416" r:id="rId42"/>
    <p:sldId id="938" r:id="rId43"/>
    <p:sldId id="415" r:id="rId44"/>
    <p:sldId id="311" r:id="rId45"/>
    <p:sldId id="338" r:id="rId46"/>
    <p:sldId id="398" r:id="rId47"/>
    <p:sldId id="312" r:id="rId48"/>
    <p:sldId id="339" r:id="rId49"/>
    <p:sldId id="400" r:id="rId50"/>
    <p:sldId id="341" r:id="rId51"/>
    <p:sldId id="342" r:id="rId52"/>
    <p:sldId id="493" r:id="rId53"/>
    <p:sldId id="343" r:id="rId54"/>
    <p:sldId id="492" r:id="rId55"/>
    <p:sldId id="345" r:id="rId56"/>
    <p:sldId id="346" r:id="rId57"/>
    <p:sldId id="347" r:id="rId58"/>
    <p:sldId id="348" r:id="rId59"/>
    <p:sldId id="349" r:id="rId60"/>
    <p:sldId id="350" r:id="rId61"/>
    <p:sldId id="351" r:id="rId62"/>
    <p:sldId id="352" r:id="rId63"/>
    <p:sldId id="353" r:id="rId64"/>
    <p:sldId id="354" r:id="rId65"/>
    <p:sldId id="355" r:id="rId66"/>
    <p:sldId id="356" r:id="rId67"/>
    <p:sldId id="357" r:id="rId68"/>
    <p:sldId id="358" r:id="rId69"/>
    <p:sldId id="359" r:id="rId70"/>
    <p:sldId id="360" r:id="rId71"/>
    <p:sldId id="361" r:id="rId72"/>
    <p:sldId id="366" r:id="rId73"/>
    <p:sldId id="362" r:id="rId74"/>
    <p:sldId id="363" r:id="rId75"/>
    <p:sldId id="364" r:id="rId76"/>
    <p:sldId id="365" r:id="rId77"/>
    <p:sldId id="367" r:id="rId78"/>
    <p:sldId id="368" r:id="rId79"/>
    <p:sldId id="369" r:id="rId80"/>
    <p:sldId id="370" r:id="rId81"/>
    <p:sldId id="374" r:id="rId82"/>
    <p:sldId id="373" r:id="rId83"/>
    <p:sldId id="375" r:id="rId84"/>
    <p:sldId id="376" r:id="rId85"/>
    <p:sldId id="378" r:id="rId86"/>
    <p:sldId id="379" r:id="rId87"/>
    <p:sldId id="380" r:id="rId88"/>
    <p:sldId id="381" r:id="rId89"/>
    <p:sldId id="382" r:id="rId90"/>
    <p:sldId id="383" r:id="rId91"/>
    <p:sldId id="384" r:id="rId92"/>
    <p:sldId id="385" r:id="rId93"/>
    <p:sldId id="386" r:id="rId94"/>
    <p:sldId id="387" r:id="rId95"/>
    <p:sldId id="388" r:id="rId96"/>
    <p:sldId id="389" r:id="rId97"/>
    <p:sldId id="390" r:id="rId98"/>
    <p:sldId id="391" r:id="rId99"/>
    <p:sldId id="392" r:id="rId100"/>
    <p:sldId id="394" r:id="rId101"/>
    <p:sldId id="395" r:id="rId102"/>
    <p:sldId id="396" r:id="rId103"/>
    <p:sldId id="397" r:id="rId104"/>
    <p:sldId id="488" r:id="rId105"/>
    <p:sldId id="401" r:id="rId106"/>
    <p:sldId id="489" r:id="rId10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6014" autoAdjust="0"/>
  </p:normalViewPr>
  <p:slideViewPr>
    <p:cSldViewPr>
      <p:cViewPr varScale="1">
        <p:scale>
          <a:sx n="60" d="100"/>
          <a:sy n="60" d="100"/>
        </p:scale>
        <p:origin x="16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DC69E-88B7-42F8-99FB-6C8E9DBE6FDF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C7F3A-F20E-4D43-8687-053A8F3DF1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796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43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90505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101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07810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102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815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156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139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083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541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409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8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812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790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08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551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8374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89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9334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7007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326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5475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0948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3059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039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408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9623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5171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8859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9694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071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59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8924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8952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5072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5751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624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2754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8737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9842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233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3059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0314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4669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3059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4391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5417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751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2962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79689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69235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78547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21229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90738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87312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20352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84316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27215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11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66923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9382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84999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78976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29388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74515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2322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21577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59949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68319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625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44586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37083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98788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73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23243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53270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75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94496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76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25052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77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96149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78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90171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79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80921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80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668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5193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81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54757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82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54995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83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48219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84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3879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85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59173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86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6782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87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00799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88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92842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89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63919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90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591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70326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91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27445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92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40729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93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78286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94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07750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95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84808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96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1411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97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03379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98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689629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99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740995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18B1F-3DB2-4501-AFE4-CA31D6B548BB}" type="slidenum">
              <a:rPr lang="ru-RU" smtClean="0"/>
              <a:pPr/>
              <a:t>100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225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B15E-386D-41BA-AB57-4EA7907E0B1E}" type="datetime1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Ситуационный центр контроля и управления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242E-D924-4086-8E06-C83FABC85272}" type="datetime1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Ситуационный центр контроля и управления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2AAD-7EDB-42C2-9C9D-F6337B806E95}" type="datetime1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Ситуационный центр контроля и управления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7184-992F-4BE1-81E5-942E2C542D12}" type="datetime1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Ситуационный центр контроля и управления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0F08-D2C8-4E90-985F-03EE3292316B}" type="datetime1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Ситуационный центр контроля и управления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14A8-C02E-4EFF-A2D1-8FAA53C8105F}" type="datetime1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Ситуационный центр контроля и управления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CB65-F4AA-4281-9DFD-314B9267B33A}" type="datetime1">
              <a:rPr lang="ru-RU" smtClean="0"/>
              <a:pPr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Ситуационный центр контроля и управления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D386-7810-4DF4-96B6-F87C669ED225}" type="datetime1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Ситуационный центр контроля и управления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21D4-2172-4805-87AE-BE359ACC7C01}" type="datetime1">
              <a:rPr lang="ru-RU" smtClean="0"/>
              <a:pPr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Ситуационный центр контроля и управления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A15E9-FDF3-4E3F-AACE-AF747140244A}" type="datetime1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Ситуационный центр контроля и управления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D7DA-6689-45C6-8D33-BE3BD54A420E}" type="datetime1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Ситуационный центр контроля и управления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8C9A8-F94A-467C-B337-986F4505EF7E}" type="datetime1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Ситуационный центр контроля и управления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D9313-162F-4760-B557-1FBBDF1D2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maths.bris.ac.uk/~madjl/course_text.pdf" TargetMode="Externa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hyperlink" Target="https://en.wikipedia.org/wiki/Mathematical_model" TargetMode="External"/><Relationship Id="rId4" Type="http://schemas.openxmlformats.org/officeDocument/2006/relationships/hyperlink" Target="http://www.sfu.ca/~vdabbagh/Chap1-modeling.pdf" TargetMode="Externa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jpeg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hyperlink" Target="mailto:serovajskys@mail.r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jpe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jpe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jpe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jpe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jpe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8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jpe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0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jpe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2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jpe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3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jpe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4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jpe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5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6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jpe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8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notesSlide" Target="../notesSlides/notesSlide66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9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notesSlide" Target="../notesSlides/notesSlide67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1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notesSlide" Target="../notesSlides/notesSlide68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69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15.wmf"/><Relationship Id="rId10" Type="http://schemas.openxmlformats.org/officeDocument/2006/relationships/image" Target="../media/image2.jpeg"/><Relationship Id="rId4" Type="http://schemas.openxmlformats.org/officeDocument/2006/relationships/oleObject" Target="../embeddings/oleObject25.bin"/><Relationship Id="rId9" Type="http://schemas.openxmlformats.org/officeDocument/2006/relationships/image" Target="../media/image17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.jpe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8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.jpe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9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.jpe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0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.jpe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1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.jpe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2.bin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notesSlide" Target="../notesSlides/notesSlide75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3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.jpe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35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.jpe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36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.jpe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3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.jpe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38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2.jpe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39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.jpe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0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2.jpe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1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.jpe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2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34024D6-696E-4950-87E0-90877B2AA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2D51A6-096C-4C4A-9824-11DD3B634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37" y="0"/>
            <a:ext cx="9171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3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1276351"/>
          </a:xfrm>
        </p:spPr>
        <p:txBody>
          <a:bodyPr>
            <a:normAutofit/>
          </a:bodyPr>
          <a:lstStyle/>
          <a:p>
            <a:r>
              <a:rPr lang="ru-RU" sz="3600" b="1" dirty="0"/>
              <a:t>Познание и моделирование</a:t>
            </a:r>
            <a:br>
              <a:rPr lang="en-US" sz="3600" b="1" dirty="0"/>
            </a:b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486049"/>
            <a:ext cx="9144000" cy="49672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009258"/>
              </p:ext>
            </p:extLst>
          </p:nvPr>
        </p:nvGraphicFramePr>
        <p:xfrm>
          <a:off x="1341438" y="1443038"/>
          <a:ext cx="6319837" cy="407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4" name="Picture" r:id="rId4" imgW="2978640" imgH="1914480" progId="Word.Picture.8">
                  <p:embed/>
                </p:oleObj>
              </mc:Choice>
              <mc:Fallback>
                <p:oleObj name="Picture" r:id="rId4" imgW="2978640" imgH="1914480" progId="Word.Picture.8">
                  <p:embed/>
                  <p:pic>
                    <p:nvPicPr>
                      <p:cNvPr id="8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1443038"/>
                        <a:ext cx="6319837" cy="4073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2"/>
          <p:cNvSpPr>
            <a:spLocks noChangeArrowheads="1"/>
          </p:cNvSpPr>
          <p:nvPr/>
        </p:nvSpPr>
        <p:spPr bwMode="auto">
          <a:xfrm>
            <a:off x="1523217" y="5100633"/>
            <a:ext cx="6097567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Упрощенная схема процесса познания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72EC9DB-350E-4ACE-99C5-282ED25A30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4179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388424" cy="715962"/>
          </a:xfrm>
        </p:spPr>
        <p:txBody>
          <a:bodyPr>
            <a:normAutofit/>
          </a:bodyPr>
          <a:lstStyle/>
          <a:p>
            <a:r>
              <a:rPr lang="ru-RU" sz="3400" b="1" dirty="0"/>
              <a:t>Классификация математических моделей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57593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endParaRPr lang="ru-RU" sz="1100" b="1" dirty="0"/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dirty="0"/>
              <a:t>непрерывные и дискретные системы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dirty="0"/>
              <a:t>детерминированные и стохастические системы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dirty="0"/>
              <a:t>системы с сосредоточенными и распределенными параметрами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dirty="0"/>
              <a:t>динамические и стационарные системы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dirty="0"/>
              <a:t>линейные и нелинейные системы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b="1" dirty="0">
                <a:solidFill>
                  <a:srgbClr val="FF0000"/>
                </a:solidFill>
              </a:rPr>
              <a:t>уравнения и вариационные принципы</a:t>
            </a:r>
            <a:endParaRPr lang="en-US" sz="3000" b="1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>
                <a:solidFill>
                  <a:srgbClr val="FF0000"/>
                </a:solidFill>
              </a:rPr>
              <a:t>         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64CEC0-8B2E-40F2-9FC6-1CBC7D526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00D0860B-4C46-42FD-B84A-80AA595C9293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57157006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388424" cy="715962"/>
          </a:xfrm>
        </p:spPr>
        <p:txBody>
          <a:bodyPr>
            <a:normAutofit/>
          </a:bodyPr>
          <a:lstStyle/>
          <a:p>
            <a:r>
              <a:rPr lang="ru-RU" sz="3400" b="1" dirty="0"/>
              <a:t>Классификация математических моделей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57593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endParaRPr lang="ru-RU" sz="1100" b="1" dirty="0"/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dirty="0"/>
              <a:t>непрерывные и дискретные системы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dirty="0"/>
              <a:t>детерминированные и стохастические системы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dirty="0"/>
              <a:t>системы с сосредоточенными и распределенными параметрами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dirty="0"/>
              <a:t>динамические и стационарные системы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dirty="0"/>
              <a:t>линейные и нелинейные системы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dirty="0"/>
              <a:t>уравнения и вариационные принципы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b="1" dirty="0">
                <a:solidFill>
                  <a:srgbClr val="FF0000"/>
                </a:solidFill>
              </a:rPr>
              <a:t>корректные и некорректные системы</a:t>
            </a:r>
            <a:endParaRPr lang="en-US" sz="3000" b="1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>
                <a:solidFill>
                  <a:srgbClr val="FF0000"/>
                </a:solidFill>
              </a:rPr>
              <a:t>         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DE0EDF-3972-4F80-88F1-366F6565C0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CBEF61D0-B399-4D3E-A940-87B43F432370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45579864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88032" y="188640"/>
            <a:ext cx="8388424" cy="715962"/>
          </a:xfrm>
        </p:spPr>
        <p:txBody>
          <a:bodyPr>
            <a:normAutofit/>
          </a:bodyPr>
          <a:lstStyle/>
          <a:p>
            <a:r>
              <a:rPr lang="ru-RU" sz="3400" b="1" dirty="0"/>
              <a:t>Литература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57593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endParaRPr lang="ru-RU" sz="1100" b="1" dirty="0"/>
          </a:p>
          <a:p>
            <a:pPr lvl="0"/>
            <a:r>
              <a:rPr lang="ru-RU" sz="2000" dirty="0"/>
              <a:t>С. Серовайский. Математическое моделирование. - Алматы: </a:t>
            </a:r>
            <a:r>
              <a:rPr lang="ru-RU" sz="2000" dirty="0" err="1"/>
              <a:t>КазНУ</a:t>
            </a:r>
            <a:r>
              <a:rPr lang="ru-RU" sz="2000" dirty="0"/>
              <a:t> им. аль-</a:t>
            </a:r>
            <a:r>
              <a:rPr lang="ru-RU" sz="2000" dirty="0" err="1"/>
              <a:t>Фараби</a:t>
            </a:r>
            <a:r>
              <a:rPr lang="ru-RU" sz="2000" dirty="0"/>
              <a:t>, 2000.</a:t>
            </a:r>
          </a:p>
          <a:p>
            <a:pPr lvl="0"/>
            <a:r>
              <a:rPr lang="en-US" sz="2000" dirty="0"/>
              <a:t>S. Serovajsky. Mathematical modeling. - London, CRC Press, 2021 (to appear).</a:t>
            </a:r>
            <a:endParaRPr lang="ru-RU" sz="2000" dirty="0"/>
          </a:p>
          <a:p>
            <a:pPr lvl="0"/>
            <a:r>
              <a:rPr lang="en-US" sz="2000" dirty="0"/>
              <a:t>V.S. </a:t>
            </a:r>
            <a:r>
              <a:rPr lang="en-US" sz="2000" dirty="0" err="1"/>
              <a:t>Zarubin</a:t>
            </a:r>
            <a:r>
              <a:rPr lang="en-US" sz="2000" dirty="0"/>
              <a:t>. Mathematical modeling in technology. - M., 2003.</a:t>
            </a:r>
            <a:endParaRPr lang="ru-RU" sz="2000" dirty="0"/>
          </a:p>
          <a:p>
            <a:pPr lvl="0"/>
            <a:r>
              <a:rPr lang="en-US" sz="2000" dirty="0"/>
              <a:t>L.A. </a:t>
            </a:r>
            <a:r>
              <a:rPr lang="en-US" sz="2000" dirty="0" err="1"/>
              <a:t>Anchordoqui</a:t>
            </a:r>
            <a:r>
              <a:rPr lang="en-US" sz="2000" dirty="0"/>
              <a:t>, T.C. Paul. Mathematical Models of Physics Problems. – Nova Science Publishers, 2013.</a:t>
            </a:r>
            <a:endParaRPr lang="ru-RU" sz="2000" dirty="0"/>
          </a:p>
          <a:p>
            <a:pPr lvl="0"/>
            <a:r>
              <a:rPr lang="en-US" sz="2000" dirty="0"/>
              <a:t>H. Gould, J. </a:t>
            </a:r>
            <a:r>
              <a:rPr lang="en-US" sz="2000" dirty="0" err="1"/>
              <a:t>Tobochnik</a:t>
            </a:r>
            <a:r>
              <a:rPr lang="en-US" sz="2000" dirty="0"/>
              <a:t>, W. Christian. An introduction to computer simulation methods: Applications to Physical Systems. – Pearson/Addison Wesley, 2006.</a:t>
            </a:r>
            <a:endParaRPr lang="ru-RU" sz="2000" dirty="0"/>
          </a:p>
          <a:p>
            <a:pPr lvl="0"/>
            <a:r>
              <a:rPr lang="en-US" sz="2000" dirty="0"/>
              <a:t>M. </a:t>
            </a:r>
            <a:r>
              <a:rPr lang="en-US" sz="2000" dirty="0" err="1"/>
              <a:t>Meerschaert</a:t>
            </a:r>
            <a:r>
              <a:rPr lang="en-US" sz="2000" dirty="0"/>
              <a:t>. Mathematical Modeling. – Academic Press, 2007.</a:t>
            </a:r>
            <a:endParaRPr lang="ru-RU" sz="2000" dirty="0"/>
          </a:p>
          <a:p>
            <a:pPr lvl="0"/>
            <a:r>
              <a:rPr lang="en-US" sz="2000" dirty="0"/>
              <a:t> S. </a:t>
            </a:r>
            <a:r>
              <a:rPr lang="en-US" sz="2000" dirty="0" err="1"/>
              <a:t>Moghadas</a:t>
            </a:r>
            <a:r>
              <a:rPr lang="en-US" sz="2000" dirty="0"/>
              <a:t>, M. </a:t>
            </a:r>
            <a:r>
              <a:rPr lang="en-US" sz="2000" dirty="0" err="1"/>
              <a:t>Jaberi-Douraki</a:t>
            </a:r>
            <a:r>
              <a:rPr lang="en-US" sz="2000" dirty="0"/>
              <a:t>. Mathematical Modelling: A Graduate Textbook. – Wiley, 2018.</a:t>
            </a:r>
            <a:endParaRPr lang="ru-RU" sz="2000" dirty="0"/>
          </a:p>
          <a:p>
            <a:pPr lvl="0"/>
            <a:r>
              <a:rPr lang="en-US" sz="2000" u="sng" dirty="0">
                <a:hlinkClick r:id="rId3"/>
              </a:rPr>
              <a:t>https://people.maths.bris.ac.uk/~madjl/course_text.pdf</a:t>
            </a:r>
            <a:endParaRPr lang="ru-RU" sz="2000" dirty="0"/>
          </a:p>
          <a:p>
            <a:pPr lvl="0"/>
            <a:r>
              <a:rPr lang="en-US" sz="2000" u="sng" dirty="0">
                <a:hlinkClick r:id="rId4"/>
              </a:rPr>
              <a:t>http://www.sfu.ca/~vdabbagh/Chap1-modeling.pdf</a:t>
            </a:r>
            <a:endParaRPr lang="ru-RU" sz="2000" dirty="0"/>
          </a:p>
          <a:p>
            <a:r>
              <a:rPr lang="en-US" sz="2000" u="sng" dirty="0">
                <a:hlinkClick r:id="rId5"/>
              </a:rPr>
              <a:t>https://en.wikipedia.org/wiki/Mathematical_model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400" dirty="0">
                <a:solidFill>
                  <a:srgbClr val="FF0000"/>
                </a:solidFill>
              </a:rPr>
              <a:t>          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23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1A9EAB2-F517-4A39-89D7-C9FBF9BDE3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4365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103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26" y="0"/>
            <a:ext cx="4966747" cy="6858000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24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DDEB40-1712-4BD6-A051-A549A63828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5789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5E00EAB-8071-498E-A232-216246E04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104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8BD215-FA97-4394-AFE9-3C911D7843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id="{F15250B8-50C8-4452-89A2-8A2896D4CC2C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25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B8D9E4-787D-4F61-87BA-5E681E9FFD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535" y="0"/>
            <a:ext cx="4650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5319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/>
              <a:t>Задание 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070" y="1600200"/>
            <a:ext cx="8873930" cy="4525963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Задание 1. Движение зонда, ракета и планера</a:t>
            </a:r>
            <a:endParaRPr lang="ru-RU" sz="2000" b="1" dirty="0">
              <a:solidFill>
                <a:srgbClr val="FF0000"/>
              </a:solidFill>
            </a:endParaRPr>
          </a:p>
          <a:p>
            <a:pPr marL="0" lvl="0" indent="0" algn="ctr">
              <a:buNone/>
            </a:pPr>
            <a:endParaRPr lang="ru-RU" sz="2000" dirty="0"/>
          </a:p>
          <a:p>
            <a:pPr marL="0" lvl="0" indent="0" algn="ctr">
              <a:buNone/>
            </a:pPr>
            <a:r>
              <a:rPr lang="ru-RU" dirty="0"/>
              <a:t>Характеристика модели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105</a:t>
            </a:fld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26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C04D6C-A95E-47F2-8C98-47EE8F0050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2607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842" y="8967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/>
              <a:t>Тема следующего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873930" cy="4525963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4800" b="1" dirty="0">
                <a:solidFill>
                  <a:srgbClr val="FF0000"/>
                </a:solidFill>
              </a:rPr>
              <a:t>Моделирование </a:t>
            </a:r>
          </a:p>
          <a:p>
            <a:pPr marL="0" lvl="0" indent="0" algn="ctr">
              <a:buNone/>
            </a:pPr>
            <a:r>
              <a:rPr lang="ru-RU" sz="4800" b="1" dirty="0">
                <a:solidFill>
                  <a:srgbClr val="FF0000"/>
                </a:solidFill>
              </a:rPr>
              <a:t>механических колебаний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9313-162F-4760-B557-1FBBDF1D2D35}" type="slidenum">
              <a:rPr lang="ru-RU" smtClean="0"/>
              <a:pPr/>
              <a:t>106</a:t>
            </a:fld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27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C04D6C-A95E-47F2-8C98-47EE8F0050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61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1276351"/>
          </a:xfrm>
        </p:spPr>
        <p:txBody>
          <a:bodyPr>
            <a:normAutofit/>
          </a:bodyPr>
          <a:lstStyle/>
          <a:p>
            <a:r>
              <a:rPr lang="ru-RU" sz="3600" b="1" dirty="0"/>
              <a:t>Познание и моделирование</a:t>
            </a:r>
            <a:br>
              <a:rPr lang="en-US" sz="3600" b="1" dirty="0"/>
            </a:b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486049"/>
            <a:ext cx="9144000" cy="49672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396637"/>
              </p:ext>
            </p:extLst>
          </p:nvPr>
        </p:nvGraphicFramePr>
        <p:xfrm>
          <a:off x="1341438" y="1443038"/>
          <a:ext cx="6319837" cy="407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8" name="Picture" r:id="rId4" imgW="2978640" imgH="1914480" progId="Word.Picture.8">
                  <p:embed/>
                </p:oleObj>
              </mc:Choice>
              <mc:Fallback>
                <p:oleObj name="Picture" r:id="rId4" imgW="2978640" imgH="1914480" progId="Word.Picture.8">
                  <p:embed/>
                  <p:pic>
                    <p:nvPicPr>
                      <p:cNvPr id="8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1443038"/>
                        <a:ext cx="6319837" cy="4073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2"/>
          <p:cNvSpPr>
            <a:spLocks noChangeArrowheads="1"/>
          </p:cNvSpPr>
          <p:nvPr/>
        </p:nvSpPr>
        <p:spPr bwMode="auto">
          <a:xfrm>
            <a:off x="1523217" y="5100633"/>
            <a:ext cx="6097567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Упрощенная схема процесса познания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72EC9DB-350E-4ACE-99C5-282ED25A30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95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1276351"/>
          </a:xfrm>
        </p:spPr>
        <p:txBody>
          <a:bodyPr>
            <a:normAutofit/>
          </a:bodyPr>
          <a:lstStyle/>
          <a:p>
            <a:r>
              <a:rPr lang="ru-RU" sz="3600" b="1" dirty="0"/>
              <a:t>Познание и моделирование</a:t>
            </a:r>
            <a:br>
              <a:rPr lang="en-US" sz="3600" b="1" dirty="0"/>
            </a:b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486049"/>
            <a:ext cx="9144000" cy="49672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593015"/>
              </p:ext>
            </p:extLst>
          </p:nvPr>
        </p:nvGraphicFramePr>
        <p:xfrm>
          <a:off x="1334469" y="1442573"/>
          <a:ext cx="6333875" cy="4074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Picture" r:id="rId5" imgW="2984875" imgH="1914009" progId="Word.Picture.8">
                  <p:embed/>
                </p:oleObj>
              </mc:Choice>
              <mc:Fallback>
                <p:oleObj name="Picture" r:id="rId5" imgW="2984875" imgH="1914009" progId="Word.Picture.8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4469" y="1442573"/>
                        <a:ext cx="6333875" cy="40746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2"/>
          <p:cNvSpPr>
            <a:spLocks noChangeArrowheads="1"/>
          </p:cNvSpPr>
          <p:nvPr/>
        </p:nvSpPr>
        <p:spPr bwMode="auto">
          <a:xfrm>
            <a:off x="1523217" y="5100633"/>
            <a:ext cx="6097567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Упрощенная схема процесса познания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72EC9DB-350E-4ACE-99C5-282ED25A30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49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1276351"/>
          </a:xfrm>
        </p:spPr>
        <p:txBody>
          <a:bodyPr>
            <a:normAutofit/>
          </a:bodyPr>
          <a:lstStyle/>
          <a:p>
            <a:r>
              <a:rPr lang="ru-RU" sz="3600" b="1" dirty="0"/>
              <a:t>Познание и моделирование</a:t>
            </a:r>
            <a:br>
              <a:rPr lang="en-US" sz="3600" b="1" dirty="0"/>
            </a:b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486049"/>
            <a:ext cx="9144000" cy="49672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Типы познания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sz="2800" b="1" dirty="0"/>
              <a:t>наука, философия, религия, литература, искусство... </a:t>
            </a: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B79F30-D50C-4134-9296-4DE1FA35E3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61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1276351"/>
          </a:xfrm>
        </p:spPr>
        <p:txBody>
          <a:bodyPr>
            <a:normAutofit/>
          </a:bodyPr>
          <a:lstStyle/>
          <a:p>
            <a:r>
              <a:rPr lang="ru-RU" sz="3600" b="1" dirty="0"/>
              <a:t>Познание и моделирование</a:t>
            </a:r>
            <a:br>
              <a:rPr lang="en-US" sz="3600" b="1" dirty="0"/>
            </a:b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486049"/>
            <a:ext cx="9144000" cy="49672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Типы познания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sz="2800" dirty="0"/>
              <a:t>наука, философия, религия, литература, искусство... </a:t>
            </a: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Модель</a:t>
            </a:r>
          </a:p>
          <a:p>
            <a:pPr marL="0" indent="0" algn="ctr">
              <a:buNone/>
            </a:pPr>
            <a:r>
              <a:rPr lang="ru-RU" sz="2800" b="1" dirty="0"/>
              <a:t>представление об объекте, </a:t>
            </a:r>
            <a:br>
              <a:rPr lang="ru-RU" sz="2800" b="1" dirty="0"/>
            </a:br>
            <a:r>
              <a:rPr lang="ru-RU" sz="2800" b="1" dirty="0"/>
              <a:t>отражающее субъективную точку зрения исследователя на основе имеющейся объективной информации</a:t>
            </a: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69EF52-AFF5-4721-A66F-0DD649D1BB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93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1276351"/>
          </a:xfrm>
        </p:spPr>
        <p:txBody>
          <a:bodyPr>
            <a:normAutofit/>
          </a:bodyPr>
          <a:lstStyle/>
          <a:p>
            <a:r>
              <a:rPr lang="ru-RU" sz="3600" b="1" dirty="0"/>
              <a:t>Старая индийская притча</a:t>
            </a:r>
            <a:br>
              <a:rPr lang="en-US" sz="3600" b="1" dirty="0"/>
            </a:b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70070" y="1486049"/>
            <a:ext cx="8873930" cy="4967287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ru-RU" b="1" dirty="0"/>
            </a:br>
            <a:endParaRPr lang="ru-RU" sz="2800" b="1" dirty="0"/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B79F30-D50C-4134-9296-4DE1FA35E3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64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1276351"/>
          </a:xfrm>
        </p:spPr>
        <p:txBody>
          <a:bodyPr>
            <a:normAutofit/>
          </a:bodyPr>
          <a:lstStyle/>
          <a:p>
            <a:r>
              <a:rPr lang="ru-RU" sz="3600" b="1" dirty="0"/>
              <a:t>Старая индийская притча</a:t>
            </a:r>
            <a:br>
              <a:rPr lang="en-US" sz="3600" b="1" dirty="0"/>
            </a:b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70070" y="1486049"/>
            <a:ext cx="8873930" cy="49672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</a:rPr>
              <a:t>Группа слепых повстречали слона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и обменялись впечатлениями:</a:t>
            </a:r>
          </a:p>
          <a:p>
            <a:endParaRPr lang="ru-RU" sz="2000" dirty="0">
              <a:solidFill>
                <a:srgbClr val="00B0F0"/>
              </a:solidFill>
            </a:endParaRPr>
          </a:p>
          <a:p>
            <a:pPr marL="0" indent="0">
              <a:buNone/>
            </a:pPr>
            <a:br>
              <a:rPr lang="ru-RU" b="1" dirty="0"/>
            </a:br>
            <a:endParaRPr lang="ru-RU" sz="2800" b="1" dirty="0"/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B79F30-D50C-4134-9296-4DE1FA35E3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64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1276351"/>
          </a:xfrm>
        </p:spPr>
        <p:txBody>
          <a:bodyPr>
            <a:normAutofit/>
          </a:bodyPr>
          <a:lstStyle/>
          <a:p>
            <a:r>
              <a:rPr lang="ru-RU" sz="3600" b="1" dirty="0"/>
              <a:t>Старая индийская притча</a:t>
            </a:r>
            <a:br>
              <a:rPr lang="en-US" sz="3600" b="1" dirty="0"/>
            </a:b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70070" y="1486049"/>
            <a:ext cx="8873930" cy="49672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</a:rPr>
              <a:t>Группа слепых повстречали слона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и обменялись впечатлениями:</a:t>
            </a:r>
          </a:p>
          <a:p>
            <a:endParaRPr lang="ru-RU" sz="2000" dirty="0">
              <a:solidFill>
                <a:srgbClr val="00B0F0"/>
              </a:solidFill>
            </a:endParaRPr>
          </a:p>
          <a:p>
            <a:r>
              <a:rPr lang="ru-RU" b="1" dirty="0">
                <a:solidFill>
                  <a:srgbClr val="00B0F0"/>
                </a:solidFill>
              </a:rPr>
              <a:t>Слон – это высокая стена.</a:t>
            </a:r>
          </a:p>
          <a:p>
            <a:pPr marL="0" indent="0">
              <a:buNone/>
            </a:pPr>
            <a:br>
              <a:rPr lang="ru-RU" b="1" dirty="0"/>
            </a:br>
            <a:endParaRPr lang="ru-RU" sz="2800" b="1" dirty="0"/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B79F30-D50C-4134-9296-4DE1FA35E3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94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8" name="Picture 6" descr="3840x2400 Обои стена, пол, свет, тень, поверхность | Фотографии фонов,  Кирпичная стена, Фотообои">
            <a:extLst>
              <a:ext uri="{FF2B5EF4-FFF2-40B4-BE49-F238E27FC236}">
                <a16:creationId xmlns:a16="http://schemas.microsoft.com/office/drawing/2014/main" id="{D7226829-2595-42E3-8A94-08281F540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79" y="837976"/>
            <a:ext cx="7947661" cy="496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11076" y="1218753"/>
            <a:ext cx="8873930" cy="49672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</a:rPr>
              <a:t>Это слон</a:t>
            </a:r>
            <a:r>
              <a:rPr lang="en-US" sz="3600" b="1" dirty="0">
                <a:solidFill>
                  <a:srgbClr val="FF0000"/>
                </a:solidFill>
              </a:rPr>
              <a:t>!</a:t>
            </a:r>
            <a:endParaRPr lang="ru-RU" sz="2000" dirty="0">
              <a:solidFill>
                <a:srgbClr val="00B0F0"/>
              </a:solidFill>
            </a:endParaRPr>
          </a:p>
          <a:p>
            <a:endParaRPr lang="ru-RU" sz="1800" dirty="0">
              <a:solidFill>
                <a:srgbClr val="00B0F0"/>
              </a:solidFill>
            </a:endParaRPr>
          </a:p>
          <a:p>
            <a:pPr marL="0" indent="0">
              <a:buNone/>
            </a:pPr>
            <a:br>
              <a:rPr lang="ru-RU" b="1" dirty="0"/>
            </a:br>
            <a:endParaRPr lang="ru-RU" sz="2800" b="1" dirty="0"/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1276351"/>
          </a:xfrm>
        </p:spPr>
        <p:txBody>
          <a:bodyPr>
            <a:normAutofit/>
          </a:bodyPr>
          <a:lstStyle/>
          <a:p>
            <a:r>
              <a:rPr lang="ru-RU" sz="3600" b="1" dirty="0"/>
              <a:t>Старая индийская притча</a:t>
            </a:r>
            <a:br>
              <a:rPr lang="en-US" sz="3600" b="1" dirty="0"/>
            </a:br>
            <a:endParaRPr lang="ru-RU" sz="3600" b="1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B79F30-D50C-4134-9296-4DE1FA35E3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83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1276351"/>
          </a:xfrm>
        </p:spPr>
        <p:txBody>
          <a:bodyPr>
            <a:normAutofit/>
          </a:bodyPr>
          <a:lstStyle/>
          <a:p>
            <a:r>
              <a:rPr lang="ru-RU" sz="3600" b="1" dirty="0"/>
              <a:t>Старая индийская притча</a:t>
            </a:r>
            <a:br>
              <a:rPr lang="en-US" sz="3600" b="1" dirty="0"/>
            </a:b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70070" y="1486049"/>
            <a:ext cx="8873930" cy="49672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</a:rPr>
              <a:t>Группа слепых повстречали слона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и обменялись впечатлениями:</a:t>
            </a:r>
          </a:p>
          <a:p>
            <a:endParaRPr lang="ru-RU" sz="2000" dirty="0">
              <a:solidFill>
                <a:srgbClr val="00B0F0"/>
              </a:solidFill>
            </a:endParaRPr>
          </a:p>
          <a:p>
            <a:r>
              <a:rPr lang="ru-RU" dirty="0">
                <a:solidFill>
                  <a:srgbClr val="00B0F0"/>
                </a:solidFill>
              </a:rPr>
              <a:t>Слон – это высокая стена.</a:t>
            </a:r>
          </a:p>
          <a:p>
            <a:r>
              <a:rPr lang="ru-RU" b="1" dirty="0">
                <a:solidFill>
                  <a:srgbClr val="C00000"/>
                </a:solidFill>
              </a:rPr>
              <a:t>О нет, слон – он острый, как меч!</a:t>
            </a:r>
          </a:p>
          <a:p>
            <a:pPr marL="0" indent="0">
              <a:buNone/>
            </a:pPr>
            <a:br>
              <a:rPr lang="ru-RU" b="1" dirty="0"/>
            </a:br>
            <a:endParaRPr lang="ru-RU" sz="2800" b="1" dirty="0"/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B79F30-D50C-4134-9296-4DE1FA35E3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51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Казахский национальный университет им. аль-Фараби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43000"/>
            <a:ext cx="9144000" cy="5526360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600"/>
              </a:spcBef>
              <a:buNone/>
            </a:pPr>
            <a:endParaRPr lang="ru-RU" sz="5400" b="1" dirty="0"/>
          </a:p>
          <a:p>
            <a:pPr marL="0" indent="0" algn="ctr">
              <a:spcBef>
                <a:spcPts val="600"/>
              </a:spcBef>
              <a:buNone/>
            </a:pPr>
            <a:r>
              <a:rPr lang="ru-RU" sz="5400" b="1" dirty="0"/>
              <a:t>МАТЕМАТИЧЕСКОЕ</a:t>
            </a:r>
            <a:r>
              <a:rPr lang="ru-RU" sz="5400" b="1" dirty="0">
                <a:solidFill>
                  <a:schemeClr val="bg1"/>
                </a:solidFill>
              </a:rPr>
              <a:t> </a:t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ru-RU" sz="5400" b="1" dirty="0"/>
              <a:t>МОДЕЛИРОВАНИЕ</a:t>
            </a:r>
          </a:p>
          <a:p>
            <a:pPr marL="0" indent="0" algn="r">
              <a:spcBef>
                <a:spcPts val="600"/>
              </a:spcBef>
              <a:buNone/>
            </a:pPr>
            <a:endParaRPr lang="en-US" sz="2400" b="1" dirty="0"/>
          </a:p>
          <a:p>
            <a:pPr marL="0" indent="0" algn="r">
              <a:spcBef>
                <a:spcPts val="600"/>
              </a:spcBef>
              <a:buNone/>
            </a:pPr>
            <a:endParaRPr lang="en-US" sz="2400" b="1" dirty="0"/>
          </a:p>
          <a:p>
            <a:pPr marL="0" indent="0" algn="r">
              <a:spcBef>
                <a:spcPts val="600"/>
              </a:spcBef>
              <a:buNone/>
            </a:pPr>
            <a:endParaRPr lang="en-US" sz="2400" b="1" dirty="0"/>
          </a:p>
          <a:p>
            <a:pPr marL="0" indent="0" algn="r">
              <a:spcBef>
                <a:spcPts val="600"/>
              </a:spcBef>
              <a:buNone/>
            </a:pPr>
            <a:r>
              <a:rPr lang="ru-RU" sz="2800" b="1" dirty="0"/>
              <a:t>д.ф.-м.н., профессор С.Я. Серовайский</a:t>
            </a:r>
            <a:endParaRPr lang="en-US" sz="2800" b="1" dirty="0"/>
          </a:p>
          <a:p>
            <a:pPr marL="0" indent="0" algn="r">
              <a:spcBef>
                <a:spcPts val="600"/>
              </a:spcBef>
              <a:buNone/>
            </a:pPr>
            <a:r>
              <a:rPr lang="en-US" sz="2200" dirty="0">
                <a:hlinkClick r:id="rId4"/>
              </a:rPr>
              <a:t>serovajskys@mail.ru</a:t>
            </a:r>
            <a:endParaRPr lang="en-US" sz="2200" dirty="0"/>
          </a:p>
          <a:p>
            <a:pPr marL="0" indent="0" algn="r">
              <a:spcBef>
                <a:spcPts val="600"/>
              </a:spcBef>
              <a:buNone/>
            </a:pPr>
            <a:endParaRPr lang="en-US" sz="2400" b="1" dirty="0"/>
          </a:p>
          <a:p>
            <a:pPr marL="0" indent="0" algn="ctr">
              <a:spcBef>
                <a:spcPts val="600"/>
              </a:spcBef>
              <a:buNone/>
            </a:pPr>
            <a:r>
              <a:rPr lang="ru-RU" sz="2400" b="1" dirty="0">
                <a:solidFill>
                  <a:srgbClr val="C00000"/>
                </a:solidFill>
              </a:rPr>
              <a:t>Алматы</a:t>
            </a:r>
            <a:r>
              <a:rPr lang="en-US" sz="2400" b="1" dirty="0">
                <a:solidFill>
                  <a:srgbClr val="C00000"/>
                </a:solidFill>
              </a:rPr>
              <a:t>, 2021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91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11076" y="1218753"/>
            <a:ext cx="8873930" cy="49672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</a:rPr>
              <a:t>Это слон</a:t>
            </a:r>
            <a:r>
              <a:rPr lang="en-US" sz="3600" b="1" dirty="0">
                <a:solidFill>
                  <a:srgbClr val="FF0000"/>
                </a:solidFill>
              </a:rPr>
              <a:t>!</a:t>
            </a:r>
            <a:endParaRPr lang="ru-RU" sz="2000" dirty="0">
              <a:solidFill>
                <a:srgbClr val="00B0F0"/>
              </a:solidFill>
            </a:endParaRPr>
          </a:p>
          <a:p>
            <a:endParaRPr lang="ru-RU" sz="1800" dirty="0">
              <a:solidFill>
                <a:srgbClr val="00B0F0"/>
              </a:solidFill>
            </a:endParaRPr>
          </a:p>
          <a:p>
            <a:pPr marL="0" indent="0">
              <a:buNone/>
            </a:pPr>
            <a:br>
              <a:rPr lang="ru-RU" b="1" dirty="0"/>
            </a:br>
            <a:endParaRPr lang="ru-RU" sz="2800" b="1" dirty="0"/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1276351"/>
          </a:xfrm>
        </p:spPr>
        <p:txBody>
          <a:bodyPr>
            <a:normAutofit/>
          </a:bodyPr>
          <a:lstStyle/>
          <a:p>
            <a:r>
              <a:rPr lang="ru-RU" sz="3600" b="1" dirty="0"/>
              <a:t>Старая индийская притча</a:t>
            </a:r>
            <a:br>
              <a:rPr lang="en-US" sz="3600" b="1" dirty="0"/>
            </a:br>
            <a:endParaRPr lang="ru-RU" sz="3600" b="1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B79F30-D50C-4134-9296-4DE1FA35E3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pic>
        <p:nvPicPr>
          <p:cNvPr id="235522" name="Picture 2" descr="Железный меч (Skyrim) | The Elder Scrolls Wiki | Fandom">
            <a:extLst>
              <a:ext uri="{FF2B5EF4-FFF2-40B4-BE49-F238E27FC236}">
                <a16:creationId xmlns:a16="http://schemas.microsoft.com/office/drawing/2014/main" id="{4D05DCBE-5269-46DF-9A5E-385AB8817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3429"/>
            <a:ext cx="4823843" cy="482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692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1276351"/>
          </a:xfrm>
        </p:spPr>
        <p:txBody>
          <a:bodyPr>
            <a:normAutofit/>
          </a:bodyPr>
          <a:lstStyle/>
          <a:p>
            <a:r>
              <a:rPr lang="ru-RU" sz="3600" b="1" dirty="0"/>
              <a:t>Старая индийская притча</a:t>
            </a:r>
            <a:br>
              <a:rPr lang="en-US" sz="3600" b="1" dirty="0"/>
            </a:b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70070" y="1486049"/>
            <a:ext cx="8873930" cy="49672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</a:rPr>
              <a:t>Группа слепых повстречали слона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и обменялись впечатлениями:</a:t>
            </a:r>
          </a:p>
          <a:p>
            <a:endParaRPr lang="ru-RU" sz="2000" dirty="0">
              <a:solidFill>
                <a:srgbClr val="00B0F0"/>
              </a:solidFill>
            </a:endParaRPr>
          </a:p>
          <a:p>
            <a:r>
              <a:rPr lang="ru-RU" dirty="0">
                <a:solidFill>
                  <a:srgbClr val="00B0F0"/>
                </a:solidFill>
              </a:rPr>
              <a:t>Слон – это высокая стена.</a:t>
            </a:r>
          </a:p>
          <a:p>
            <a:r>
              <a:rPr lang="ru-RU" dirty="0">
                <a:solidFill>
                  <a:srgbClr val="C00000"/>
                </a:solidFill>
              </a:rPr>
              <a:t>О нет, слон – он острый, как меч!</a:t>
            </a:r>
          </a:p>
          <a:p>
            <a:r>
              <a:rPr lang="ru-RU" b="1" dirty="0">
                <a:solidFill>
                  <a:srgbClr val="00B050"/>
                </a:solidFill>
              </a:rPr>
              <a:t>Неправда! Слон – это такая колонна!</a:t>
            </a:r>
          </a:p>
          <a:p>
            <a:pPr marL="0" indent="0">
              <a:buNone/>
            </a:pPr>
            <a:br>
              <a:rPr lang="ru-RU" b="1" dirty="0"/>
            </a:br>
            <a:endParaRPr lang="ru-RU" sz="2800" b="1" dirty="0"/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B79F30-D50C-4134-9296-4DE1FA35E3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16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11076" y="1218753"/>
            <a:ext cx="8873930" cy="49672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</a:rPr>
              <a:t>Это слон</a:t>
            </a:r>
            <a:r>
              <a:rPr lang="en-US" sz="3600" b="1" dirty="0">
                <a:solidFill>
                  <a:srgbClr val="FF0000"/>
                </a:solidFill>
              </a:rPr>
              <a:t>!</a:t>
            </a:r>
            <a:endParaRPr lang="ru-RU" sz="2000" dirty="0">
              <a:solidFill>
                <a:srgbClr val="00B0F0"/>
              </a:solidFill>
            </a:endParaRPr>
          </a:p>
          <a:p>
            <a:endParaRPr lang="ru-RU" sz="1800" dirty="0">
              <a:solidFill>
                <a:srgbClr val="00B0F0"/>
              </a:solidFill>
            </a:endParaRPr>
          </a:p>
          <a:p>
            <a:pPr marL="0" indent="0">
              <a:buNone/>
            </a:pPr>
            <a:br>
              <a:rPr lang="ru-RU" b="1" dirty="0"/>
            </a:br>
            <a:endParaRPr lang="ru-RU" sz="2800" b="1" dirty="0"/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1276351"/>
          </a:xfrm>
        </p:spPr>
        <p:txBody>
          <a:bodyPr>
            <a:normAutofit/>
          </a:bodyPr>
          <a:lstStyle/>
          <a:p>
            <a:r>
              <a:rPr lang="ru-RU" sz="3600" b="1" dirty="0"/>
              <a:t>Старая индийская притча</a:t>
            </a:r>
            <a:br>
              <a:rPr lang="en-US" sz="3600" b="1" dirty="0"/>
            </a:br>
            <a:endParaRPr lang="ru-RU" sz="3600" b="1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B79F30-D50C-4134-9296-4DE1FA35E3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pic>
        <p:nvPicPr>
          <p:cNvPr id="236546" name="Picture 2" descr="Колонна &quot;Высокая&quot;, 100х27 см в Алматы - цены, купить в интернет - магазине  Sulpak | отзывы, описание">
            <a:extLst>
              <a:ext uri="{FF2B5EF4-FFF2-40B4-BE49-F238E27FC236}">
                <a16:creationId xmlns:a16="http://schemas.microsoft.com/office/drawing/2014/main" id="{9A81E279-3475-4C5F-ACB1-60D7A5ACD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4637733" cy="463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964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1276351"/>
          </a:xfrm>
        </p:spPr>
        <p:txBody>
          <a:bodyPr>
            <a:normAutofit/>
          </a:bodyPr>
          <a:lstStyle/>
          <a:p>
            <a:r>
              <a:rPr lang="ru-RU" sz="3600" b="1" dirty="0"/>
              <a:t>Старая индийская притча</a:t>
            </a:r>
            <a:br>
              <a:rPr lang="en-US" sz="3600" b="1" dirty="0"/>
            </a:b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70070" y="1486049"/>
            <a:ext cx="8873930" cy="49672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</a:rPr>
              <a:t>Группа слепых повстречали слона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и обменялись впечатлениями:</a:t>
            </a:r>
          </a:p>
          <a:p>
            <a:endParaRPr lang="ru-RU" sz="2000" dirty="0">
              <a:solidFill>
                <a:srgbClr val="00B0F0"/>
              </a:solidFill>
            </a:endParaRPr>
          </a:p>
          <a:p>
            <a:r>
              <a:rPr lang="ru-RU" dirty="0">
                <a:solidFill>
                  <a:srgbClr val="00B0F0"/>
                </a:solidFill>
              </a:rPr>
              <a:t>Слон – это высокая стена.</a:t>
            </a:r>
          </a:p>
          <a:p>
            <a:r>
              <a:rPr lang="ru-RU" dirty="0">
                <a:solidFill>
                  <a:srgbClr val="C00000"/>
                </a:solidFill>
              </a:rPr>
              <a:t>О нет, слон – он острый, как меч!</a:t>
            </a:r>
          </a:p>
          <a:p>
            <a:r>
              <a:rPr lang="ru-RU" dirty="0">
                <a:solidFill>
                  <a:srgbClr val="00B050"/>
                </a:solidFill>
              </a:rPr>
              <a:t>Неправда! Слон – это такая колонна!</a:t>
            </a:r>
          </a:p>
          <a:p>
            <a:r>
              <a:rPr lang="ru-RU" b="1" dirty="0">
                <a:solidFill>
                  <a:srgbClr val="FF00FF"/>
                </a:solidFill>
              </a:rPr>
              <a:t>Всё не так! Слон – это такая змея!!! </a:t>
            </a:r>
            <a:br>
              <a:rPr lang="ru-RU" b="1" dirty="0"/>
            </a:br>
            <a:endParaRPr lang="ru-RU" sz="2800" b="1" dirty="0"/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5035" y="2949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B79F30-D50C-4134-9296-4DE1FA35E3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88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211076" y="1218753"/>
            <a:ext cx="8873930" cy="49672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</a:rPr>
              <a:t>Это слон</a:t>
            </a:r>
            <a:r>
              <a:rPr lang="en-US" sz="3600" b="1" dirty="0">
                <a:solidFill>
                  <a:srgbClr val="FF0000"/>
                </a:solidFill>
              </a:rPr>
              <a:t>!</a:t>
            </a:r>
            <a:endParaRPr lang="ru-RU" sz="2000" dirty="0">
              <a:solidFill>
                <a:srgbClr val="00B0F0"/>
              </a:solidFill>
            </a:endParaRPr>
          </a:p>
          <a:p>
            <a:endParaRPr lang="ru-RU" sz="1800" dirty="0">
              <a:solidFill>
                <a:srgbClr val="00B0F0"/>
              </a:solidFill>
            </a:endParaRPr>
          </a:p>
          <a:p>
            <a:pPr marL="0" indent="0">
              <a:buNone/>
            </a:pPr>
            <a:br>
              <a:rPr lang="ru-RU" b="1" dirty="0"/>
            </a:br>
            <a:endParaRPr lang="ru-RU" sz="2800" b="1" dirty="0"/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1276351"/>
          </a:xfrm>
        </p:spPr>
        <p:txBody>
          <a:bodyPr>
            <a:normAutofit/>
          </a:bodyPr>
          <a:lstStyle/>
          <a:p>
            <a:r>
              <a:rPr lang="ru-RU" sz="3600" b="1" dirty="0"/>
              <a:t>Старая индийская притча</a:t>
            </a:r>
            <a:br>
              <a:rPr lang="en-US" sz="3600" b="1" dirty="0"/>
            </a:br>
            <a:endParaRPr lang="ru-RU" sz="3600" b="1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B79F30-D50C-4134-9296-4DE1FA35E3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pic>
        <p:nvPicPr>
          <p:cNvPr id="237570" name="Picture 2" descr="Сетчатая коричневая змея — Википедия">
            <a:extLst>
              <a:ext uri="{FF2B5EF4-FFF2-40B4-BE49-F238E27FC236}">
                <a16:creationId xmlns:a16="http://schemas.microsoft.com/office/drawing/2014/main" id="{D278F419-59CB-410B-B6F5-A77D65C70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29097"/>
            <a:ext cx="3672408" cy="512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150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1276351"/>
          </a:xfrm>
        </p:spPr>
        <p:txBody>
          <a:bodyPr>
            <a:normAutofit/>
          </a:bodyPr>
          <a:lstStyle/>
          <a:p>
            <a:r>
              <a:rPr lang="ru-RU" sz="3600" b="1" dirty="0"/>
              <a:t>Старая индийская притча</a:t>
            </a:r>
            <a:br>
              <a:rPr lang="en-US" sz="3600" b="1" dirty="0"/>
            </a:b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60934"/>
            <a:ext cx="9144000" cy="529240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  <a:p>
            <a:pPr marL="0" indent="0">
              <a:buNone/>
            </a:pPr>
            <a:br>
              <a:rPr lang="ru-RU" b="1" dirty="0"/>
            </a:br>
            <a:endParaRPr lang="ru-RU" sz="2800" b="1" dirty="0"/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B79F30-D50C-4134-9296-4DE1FA35E3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6EAAF8-AE21-4306-8E0F-1C6FCB2CD1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08720"/>
            <a:ext cx="558508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10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1276351"/>
          </a:xfrm>
        </p:spPr>
        <p:txBody>
          <a:bodyPr>
            <a:normAutofit/>
          </a:bodyPr>
          <a:lstStyle/>
          <a:p>
            <a:r>
              <a:rPr lang="ru-RU" sz="3600" b="1" dirty="0"/>
              <a:t>Старая индийская притча</a:t>
            </a:r>
            <a:br>
              <a:rPr lang="en-US" sz="3600" b="1" dirty="0"/>
            </a:b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60934"/>
            <a:ext cx="9144000" cy="529240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/>
              <a:t>В этом – суть познания!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>
              <a:buNone/>
            </a:pPr>
            <a:br>
              <a:rPr lang="ru-RU" b="1" dirty="0"/>
            </a:br>
            <a:endParaRPr lang="ru-RU" sz="2800" b="1" dirty="0"/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B79F30-D50C-4134-9296-4DE1FA35E3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2192D9-3EC6-4998-B02C-D5CD9156E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207" y="1122983"/>
            <a:ext cx="4444762" cy="389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84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1276351"/>
          </a:xfrm>
        </p:spPr>
        <p:txBody>
          <a:bodyPr>
            <a:normAutofit/>
          </a:bodyPr>
          <a:lstStyle/>
          <a:p>
            <a:r>
              <a:rPr lang="ru-RU" sz="3600" b="1" dirty="0"/>
              <a:t>Старая индийская притча</a:t>
            </a:r>
            <a:br>
              <a:rPr lang="en-US" sz="3600" b="1" dirty="0"/>
            </a:b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60934"/>
            <a:ext cx="9144000" cy="529240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/>
              <a:t>В этом – суть познания!</a:t>
            </a:r>
          </a:p>
          <a:p>
            <a:pPr marL="0" indent="0" algn="ctr">
              <a:buNone/>
            </a:pPr>
            <a:r>
              <a:rPr lang="ru-RU" b="1" dirty="0"/>
              <a:t>В этом – суть моделирования!</a:t>
            </a:r>
          </a:p>
          <a:p>
            <a:pPr marL="0" indent="0">
              <a:buNone/>
            </a:pPr>
            <a:br>
              <a:rPr lang="ru-RU" b="1" dirty="0"/>
            </a:br>
            <a:endParaRPr lang="ru-RU" sz="2800" b="1" dirty="0"/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B79F30-D50C-4134-9296-4DE1FA35E3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2192D9-3EC6-4998-B02C-D5CD9156E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207" y="1122983"/>
            <a:ext cx="4444762" cy="389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11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Естествознание и математика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74924"/>
            <a:ext cx="9144000" cy="4967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Физика</a:t>
            </a:r>
            <a:r>
              <a:rPr lang="ru-RU" sz="2800" b="1" i="1" dirty="0">
                <a:solidFill>
                  <a:srgbClr val="FF0000"/>
                </a:solidFill>
              </a:rPr>
              <a:t>        </a:t>
            </a:r>
            <a:r>
              <a:rPr lang="ru-RU" sz="2800" i="1" dirty="0"/>
              <a:t>–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движение, электричество, атом, гравитация </a:t>
            </a:r>
            <a:r>
              <a:rPr lang="ru-RU" sz="2800" i="1" dirty="0"/>
              <a:t> 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Химия          </a:t>
            </a:r>
            <a:r>
              <a:rPr lang="ru-RU" sz="2800" i="1" dirty="0"/>
              <a:t>–</a:t>
            </a:r>
            <a:r>
              <a:rPr lang="ru-RU" sz="2800" b="1" i="1" dirty="0"/>
              <a:t> </a:t>
            </a:r>
            <a:r>
              <a:rPr lang="ru-RU" sz="2800" dirty="0"/>
              <a:t>молекулы, вещество, реакции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Биология</a:t>
            </a:r>
            <a:r>
              <a:rPr lang="ru-RU" sz="2800" dirty="0"/>
              <a:t>     – жизнь, клетка, организм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Экономика  </a:t>
            </a:r>
            <a:r>
              <a:rPr lang="ru-RU" sz="2800" dirty="0"/>
              <a:t>– собственность, товар, финансы</a:t>
            </a:r>
            <a:endParaRPr lang="ru-RU" sz="2800" b="1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800" b="1" dirty="0">
                <a:solidFill>
                  <a:srgbClr val="FF0000"/>
                </a:solidFill>
              </a:rPr>
              <a:t>Социология </a:t>
            </a:r>
            <a:r>
              <a:rPr lang="ru-RU" sz="2800" dirty="0"/>
              <a:t>– общество, государство, народ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800" b="1" dirty="0">
                <a:solidFill>
                  <a:srgbClr val="FF0000"/>
                </a:solidFill>
              </a:rPr>
              <a:t>География	 </a:t>
            </a:r>
            <a:r>
              <a:rPr lang="ru-RU" sz="2800" dirty="0"/>
              <a:t>– континенты, моря, горы, реки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308161-B1C4-46FA-9690-803FD87F7B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4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Естествознание и математика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74924"/>
            <a:ext cx="9144000" cy="4967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</a:rPr>
              <a:t>Физика</a:t>
            </a:r>
            <a:r>
              <a:rPr lang="ru-RU" sz="2800" i="1" dirty="0">
                <a:solidFill>
                  <a:srgbClr val="FF0000"/>
                </a:solidFill>
              </a:rPr>
              <a:t>        </a:t>
            </a:r>
            <a:r>
              <a:rPr lang="ru-RU" sz="2800" i="1" dirty="0"/>
              <a:t>–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движение, электричество, атом, гравитация </a:t>
            </a:r>
            <a:r>
              <a:rPr lang="ru-RU" sz="2800" i="1" dirty="0"/>
              <a:t>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</a:rPr>
              <a:t>Химия          </a:t>
            </a:r>
            <a:r>
              <a:rPr lang="ru-RU" sz="2800" i="1" dirty="0"/>
              <a:t>– </a:t>
            </a:r>
            <a:r>
              <a:rPr lang="ru-RU" sz="2800" dirty="0"/>
              <a:t>молекулы, вещество, реакции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</a:rPr>
              <a:t>Биология</a:t>
            </a:r>
            <a:r>
              <a:rPr lang="ru-RU" sz="2800" dirty="0"/>
              <a:t>     – жизнь, клетка, организм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</a:rPr>
              <a:t>Экономика  </a:t>
            </a:r>
            <a:r>
              <a:rPr lang="ru-RU" sz="2800" dirty="0"/>
              <a:t>– собственность, товар, финансы</a:t>
            </a:r>
            <a:endParaRPr lang="ru-RU" sz="2800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800" dirty="0">
                <a:solidFill>
                  <a:srgbClr val="FF0000"/>
                </a:solidFill>
              </a:rPr>
              <a:t>Социология </a:t>
            </a:r>
            <a:r>
              <a:rPr lang="ru-RU" sz="2800" dirty="0"/>
              <a:t>– общество, государство, народ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800" dirty="0">
                <a:solidFill>
                  <a:srgbClr val="FF0000"/>
                </a:solidFill>
              </a:rPr>
              <a:t>География	 </a:t>
            </a:r>
            <a:r>
              <a:rPr lang="ru-RU" sz="2800" dirty="0"/>
              <a:t>– континенты, моря, горы, реки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800" b="1" dirty="0">
                <a:solidFill>
                  <a:srgbClr val="0070C0"/>
                </a:solidFill>
              </a:rPr>
              <a:t>Математика </a:t>
            </a:r>
            <a:r>
              <a:rPr lang="ru-RU" sz="2800" dirty="0"/>
              <a:t>– числа, функции, уравнения, множества,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800" b="1" dirty="0">
                <a:solidFill>
                  <a:srgbClr val="FF0000"/>
                </a:solidFill>
              </a:rPr>
              <a:t>                           </a:t>
            </a:r>
            <a:r>
              <a:rPr lang="ru-RU" sz="2800" dirty="0"/>
              <a:t>операции, матрицы, алгоритмы, операторы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5D9EF9-FD33-4F24-8AD1-DA82AAAF3F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88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1BE46D-C247-4F82-81F3-97E8F1B919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18097"/>
            <a:ext cx="6462648" cy="4967287"/>
          </a:xfrm>
          <a:prstGeom prst="rect">
            <a:avLst/>
          </a:prstGeom>
        </p:spPr>
      </p:pic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43000"/>
            <a:ext cx="9144000" cy="496728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endParaRPr lang="en-US" sz="100" dirty="0"/>
          </a:p>
          <a:p>
            <a:pPr marL="0" indent="0" algn="r">
              <a:spcBef>
                <a:spcPts val="600"/>
              </a:spcBef>
              <a:buNone/>
            </a:pPr>
            <a:endParaRPr lang="en-US" sz="2400" b="1" dirty="0"/>
          </a:p>
          <a:p>
            <a:pPr marL="0" indent="0" algn="r">
              <a:spcBef>
                <a:spcPts val="600"/>
              </a:spcBef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 algn="r">
              <a:spcBef>
                <a:spcPts val="600"/>
              </a:spcBef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 algn="r">
              <a:spcBef>
                <a:spcPts val="600"/>
              </a:spcBef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 algn="r">
              <a:spcBef>
                <a:spcPts val="600"/>
              </a:spcBef>
              <a:buNone/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97173A0-BF81-4E9F-9BE2-8CAC49710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571500"/>
            <a:ext cx="8784976" cy="1143000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</a:pPr>
            <a:r>
              <a:rPr lang="ru-RU" sz="3100" b="1" dirty="0"/>
              <a:t>Лекция</a:t>
            </a:r>
            <a:r>
              <a:rPr lang="en-US" sz="3100" b="1" dirty="0"/>
              <a:t> 1</a:t>
            </a:r>
            <a:br>
              <a:rPr lang="en-US" sz="3100" b="1" dirty="0"/>
            </a:br>
            <a:br>
              <a:rPr lang="en-US" sz="200" dirty="0"/>
            </a:br>
            <a:r>
              <a:rPr lang="ru-RU" sz="5300" b="1" dirty="0"/>
              <a:t>ВВЕДЕНИЕ</a:t>
            </a:r>
            <a:br>
              <a:rPr lang="ru-RU" sz="6000" b="1" dirty="0"/>
            </a:br>
            <a:r>
              <a:rPr lang="ru-RU" sz="4000" b="1" dirty="0"/>
              <a:t>Основы математического моделирования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356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Естествознание и математика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342033"/>
            <a:ext cx="9144000" cy="4967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/>
              <a:t>Может ли </a:t>
            </a:r>
            <a:r>
              <a:rPr lang="ru-RU" sz="2800" b="1" dirty="0">
                <a:solidFill>
                  <a:srgbClr val="00B0F0"/>
                </a:solidFill>
              </a:rPr>
              <a:t>физик</a:t>
            </a:r>
            <a:r>
              <a:rPr lang="ru-RU" sz="2800" b="1" dirty="0"/>
              <a:t> изучать финансовые отношения? </a:t>
            </a:r>
            <a:endParaRPr lang="ru-RU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b="1" dirty="0"/>
              <a:t>Может ли </a:t>
            </a:r>
            <a:r>
              <a:rPr lang="ru-RU" sz="2800" b="1" dirty="0">
                <a:solidFill>
                  <a:srgbClr val="FF00FF"/>
                </a:solidFill>
              </a:rPr>
              <a:t>историк</a:t>
            </a:r>
            <a:r>
              <a:rPr lang="ru-RU" sz="2800" b="1" dirty="0"/>
              <a:t> изучать химические реакции? </a:t>
            </a:r>
            <a:endParaRPr lang="ru-RU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b="1" dirty="0"/>
              <a:t>Может ли </a:t>
            </a:r>
            <a:r>
              <a:rPr lang="ru-RU" sz="2800" b="1" dirty="0">
                <a:solidFill>
                  <a:srgbClr val="00B050"/>
                </a:solidFill>
              </a:rPr>
              <a:t>биолог</a:t>
            </a:r>
            <a:r>
              <a:rPr lang="ru-RU" sz="2800" b="1" dirty="0"/>
              <a:t> изучать гравитационное поле? </a:t>
            </a:r>
            <a:endParaRPr lang="ru-RU" sz="2800" b="1" dirty="0">
              <a:solidFill>
                <a:srgbClr val="FF0000"/>
              </a:solidFill>
            </a:endParaRPr>
          </a:p>
          <a:p>
            <a:endParaRPr lang="ru-RU" sz="2800" b="1" dirty="0"/>
          </a:p>
          <a:p>
            <a:pPr marL="0" indent="0">
              <a:buNone/>
            </a:pPr>
            <a:endParaRPr lang="ru-RU" sz="2800" b="1" i="1" dirty="0"/>
          </a:p>
          <a:p>
            <a:pPr marL="0" indent="0">
              <a:buNone/>
            </a:pPr>
            <a:endParaRPr lang="ru-RU" sz="18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EA8140-BAEC-45AF-A2C6-5E7A2E49D9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552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Естествознание и математика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342033"/>
            <a:ext cx="9144000" cy="4967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/>
              <a:t>Может ли </a:t>
            </a:r>
            <a:r>
              <a:rPr lang="ru-RU" sz="2800" b="1" dirty="0">
                <a:solidFill>
                  <a:srgbClr val="00B0F0"/>
                </a:solidFill>
              </a:rPr>
              <a:t>физик</a:t>
            </a:r>
            <a:r>
              <a:rPr lang="ru-RU" sz="2800" b="1" dirty="0"/>
              <a:t> изучать финансовые отношения? </a:t>
            </a:r>
            <a:r>
              <a:rPr lang="ru-RU" sz="2800" b="1" dirty="0">
                <a:solidFill>
                  <a:srgbClr val="FF0000"/>
                </a:solidFill>
              </a:rPr>
              <a:t>Нет!</a:t>
            </a:r>
          </a:p>
          <a:p>
            <a:pPr marL="0" indent="0">
              <a:buNone/>
            </a:pPr>
            <a:r>
              <a:rPr lang="ru-RU" sz="2800" b="1" dirty="0"/>
              <a:t>Может ли </a:t>
            </a:r>
            <a:r>
              <a:rPr lang="ru-RU" sz="2800" b="1" dirty="0">
                <a:solidFill>
                  <a:srgbClr val="FF00FF"/>
                </a:solidFill>
              </a:rPr>
              <a:t>историк</a:t>
            </a:r>
            <a:r>
              <a:rPr lang="ru-RU" sz="2800" b="1" dirty="0"/>
              <a:t> изучать химические реакции? </a:t>
            </a:r>
            <a:r>
              <a:rPr lang="ru-RU" sz="2800" b="1" dirty="0">
                <a:solidFill>
                  <a:srgbClr val="FF0000"/>
                </a:solidFill>
              </a:rPr>
              <a:t>Нет!</a:t>
            </a:r>
          </a:p>
          <a:p>
            <a:pPr marL="0" indent="0">
              <a:buNone/>
            </a:pPr>
            <a:r>
              <a:rPr lang="ru-RU" sz="2800" b="1" dirty="0"/>
              <a:t>Может ли </a:t>
            </a:r>
            <a:r>
              <a:rPr lang="ru-RU" sz="2800" b="1" dirty="0">
                <a:solidFill>
                  <a:srgbClr val="00B050"/>
                </a:solidFill>
              </a:rPr>
              <a:t>биолог</a:t>
            </a:r>
            <a:r>
              <a:rPr lang="ru-RU" sz="2800" b="1" dirty="0"/>
              <a:t> изучать гравитационное поле? </a:t>
            </a:r>
            <a:r>
              <a:rPr lang="ru-RU" sz="2800" b="1" dirty="0">
                <a:solidFill>
                  <a:srgbClr val="FF0000"/>
                </a:solidFill>
              </a:rPr>
              <a:t>Нет!</a:t>
            </a:r>
          </a:p>
          <a:p>
            <a:endParaRPr lang="ru-RU" sz="2800" b="1" dirty="0"/>
          </a:p>
          <a:p>
            <a:pPr marL="0" indent="0">
              <a:buNone/>
            </a:pPr>
            <a:endParaRPr lang="ru-RU" sz="2800" b="1" i="1" dirty="0"/>
          </a:p>
          <a:p>
            <a:pPr marL="0" indent="0">
              <a:buNone/>
            </a:pPr>
            <a:endParaRPr lang="ru-RU" sz="18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7D3CE9-376F-4E3B-97B8-E3C99F1D3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27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Естествознание и математика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342033"/>
            <a:ext cx="9144000" cy="4967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Может ли </a:t>
            </a:r>
            <a:r>
              <a:rPr lang="ru-RU" sz="2800" dirty="0">
                <a:solidFill>
                  <a:srgbClr val="00B0F0"/>
                </a:solidFill>
              </a:rPr>
              <a:t>физик</a:t>
            </a:r>
            <a:r>
              <a:rPr lang="ru-RU" sz="2800" dirty="0"/>
              <a:t> изучать финансовые отношения? </a:t>
            </a:r>
            <a:r>
              <a:rPr lang="ru-RU" sz="2800" dirty="0">
                <a:solidFill>
                  <a:srgbClr val="FF0000"/>
                </a:solidFill>
              </a:rPr>
              <a:t>Нет!</a:t>
            </a:r>
          </a:p>
          <a:p>
            <a:pPr marL="0" indent="0">
              <a:buNone/>
            </a:pPr>
            <a:r>
              <a:rPr lang="ru-RU" sz="2800" dirty="0"/>
              <a:t>Может ли </a:t>
            </a:r>
            <a:r>
              <a:rPr lang="ru-RU" sz="2800" dirty="0">
                <a:solidFill>
                  <a:srgbClr val="FF00FF"/>
                </a:solidFill>
              </a:rPr>
              <a:t>историк</a:t>
            </a:r>
            <a:r>
              <a:rPr lang="ru-RU" sz="2800" dirty="0"/>
              <a:t> изучать химические реакции? </a:t>
            </a:r>
            <a:r>
              <a:rPr lang="ru-RU" sz="2800" dirty="0">
                <a:solidFill>
                  <a:srgbClr val="FF0000"/>
                </a:solidFill>
              </a:rPr>
              <a:t>Нет!</a:t>
            </a:r>
          </a:p>
          <a:p>
            <a:pPr marL="0" indent="0">
              <a:buNone/>
            </a:pPr>
            <a:r>
              <a:rPr lang="ru-RU" sz="2800" dirty="0"/>
              <a:t>Может ли </a:t>
            </a:r>
            <a:r>
              <a:rPr lang="ru-RU" sz="2800" dirty="0">
                <a:solidFill>
                  <a:srgbClr val="00B050"/>
                </a:solidFill>
              </a:rPr>
              <a:t>биолог</a:t>
            </a:r>
            <a:r>
              <a:rPr lang="ru-RU" sz="2800" dirty="0"/>
              <a:t> изучать гравитационное поле? </a:t>
            </a:r>
            <a:r>
              <a:rPr lang="ru-RU" sz="2800" dirty="0">
                <a:solidFill>
                  <a:srgbClr val="FF0000"/>
                </a:solidFill>
              </a:rPr>
              <a:t>Нет</a:t>
            </a:r>
          </a:p>
          <a:p>
            <a:endParaRPr lang="ru-RU" sz="2800" b="1" dirty="0"/>
          </a:p>
          <a:p>
            <a:pPr marL="0" indent="0">
              <a:buNone/>
            </a:pPr>
            <a:r>
              <a:rPr lang="ru-RU" sz="2800" b="1" spc="-100" dirty="0"/>
              <a:t>Может ли </a:t>
            </a:r>
            <a:r>
              <a:rPr lang="ru-RU" sz="2800" b="1" spc="-100" dirty="0">
                <a:solidFill>
                  <a:srgbClr val="C00000"/>
                </a:solidFill>
              </a:rPr>
              <a:t>математик</a:t>
            </a:r>
            <a:r>
              <a:rPr lang="ru-RU" sz="2800" b="1" spc="-100" dirty="0"/>
              <a:t> изучать финансовые отношения? </a:t>
            </a:r>
            <a:endParaRPr lang="ru-RU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b="1" dirty="0"/>
              <a:t>Может ли </a:t>
            </a:r>
            <a:r>
              <a:rPr lang="ru-RU" sz="2800" b="1" dirty="0">
                <a:solidFill>
                  <a:srgbClr val="C00000"/>
                </a:solidFill>
              </a:rPr>
              <a:t>математик</a:t>
            </a:r>
            <a:r>
              <a:rPr lang="ru-RU" sz="2800" b="1" dirty="0"/>
              <a:t> изучать химические реакции? </a:t>
            </a:r>
            <a:endParaRPr lang="ru-RU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b="1" dirty="0"/>
              <a:t>Может ли </a:t>
            </a:r>
            <a:r>
              <a:rPr lang="ru-RU" sz="2800" b="1" dirty="0">
                <a:solidFill>
                  <a:srgbClr val="C00000"/>
                </a:solidFill>
              </a:rPr>
              <a:t>математик</a:t>
            </a:r>
            <a:r>
              <a:rPr lang="ru-RU" sz="2800" b="1" dirty="0"/>
              <a:t> изучать гравитационное поле? </a:t>
            </a:r>
            <a:endParaRPr lang="ru-RU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800" b="1" i="1" dirty="0"/>
          </a:p>
          <a:p>
            <a:pPr marL="0" indent="0">
              <a:buNone/>
            </a:pPr>
            <a:endParaRPr lang="ru-RU" sz="18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C1E65D-C8C0-46BC-910F-FF59CE9B85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93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Естествознание и математика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342033"/>
            <a:ext cx="9144000" cy="4967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Может ли </a:t>
            </a:r>
            <a:r>
              <a:rPr lang="ru-RU" sz="2800" dirty="0">
                <a:solidFill>
                  <a:srgbClr val="00B0F0"/>
                </a:solidFill>
              </a:rPr>
              <a:t>физик</a:t>
            </a:r>
            <a:r>
              <a:rPr lang="ru-RU" sz="2800" dirty="0"/>
              <a:t> изучать финансовые отношения? </a:t>
            </a:r>
            <a:r>
              <a:rPr lang="ru-RU" sz="2800" dirty="0">
                <a:solidFill>
                  <a:srgbClr val="FF0000"/>
                </a:solidFill>
              </a:rPr>
              <a:t>Нет!</a:t>
            </a:r>
          </a:p>
          <a:p>
            <a:pPr marL="0" indent="0">
              <a:buNone/>
            </a:pPr>
            <a:r>
              <a:rPr lang="ru-RU" sz="2800" dirty="0"/>
              <a:t>Может ли </a:t>
            </a:r>
            <a:r>
              <a:rPr lang="ru-RU" sz="2800" dirty="0">
                <a:solidFill>
                  <a:srgbClr val="FF00FF"/>
                </a:solidFill>
              </a:rPr>
              <a:t>историк</a:t>
            </a:r>
            <a:r>
              <a:rPr lang="ru-RU" sz="2800" dirty="0"/>
              <a:t> изучать химические реакции? </a:t>
            </a:r>
            <a:r>
              <a:rPr lang="ru-RU" sz="2800" dirty="0">
                <a:solidFill>
                  <a:srgbClr val="FF0000"/>
                </a:solidFill>
              </a:rPr>
              <a:t>Нет!</a:t>
            </a:r>
          </a:p>
          <a:p>
            <a:pPr marL="0" indent="0">
              <a:buNone/>
            </a:pPr>
            <a:r>
              <a:rPr lang="ru-RU" sz="2800" dirty="0"/>
              <a:t>Может ли </a:t>
            </a:r>
            <a:r>
              <a:rPr lang="ru-RU" sz="2800" dirty="0">
                <a:solidFill>
                  <a:srgbClr val="00B050"/>
                </a:solidFill>
              </a:rPr>
              <a:t>биолог</a:t>
            </a:r>
            <a:r>
              <a:rPr lang="ru-RU" sz="2800" dirty="0"/>
              <a:t> изучать гравитационное поле? </a:t>
            </a:r>
            <a:r>
              <a:rPr lang="ru-RU" sz="2800" dirty="0">
                <a:solidFill>
                  <a:srgbClr val="FF0000"/>
                </a:solidFill>
              </a:rPr>
              <a:t>Нет</a:t>
            </a:r>
          </a:p>
          <a:p>
            <a:endParaRPr lang="ru-RU" sz="2800" b="1" dirty="0"/>
          </a:p>
          <a:p>
            <a:pPr marL="0" indent="0">
              <a:buNone/>
            </a:pPr>
            <a:r>
              <a:rPr lang="ru-RU" sz="2800" b="1" spc="-100" dirty="0"/>
              <a:t>Может ли </a:t>
            </a:r>
            <a:r>
              <a:rPr lang="ru-RU" sz="2800" b="1" spc="-100" dirty="0">
                <a:solidFill>
                  <a:srgbClr val="C00000"/>
                </a:solidFill>
              </a:rPr>
              <a:t>математик</a:t>
            </a:r>
            <a:r>
              <a:rPr lang="ru-RU" sz="2800" b="1" spc="-100" dirty="0"/>
              <a:t> изучать финансовые отношения? </a:t>
            </a:r>
            <a:r>
              <a:rPr lang="ru-RU" sz="2800" b="1" dirty="0">
                <a:solidFill>
                  <a:srgbClr val="FF0000"/>
                </a:solidFill>
              </a:rPr>
              <a:t>Да!</a:t>
            </a:r>
          </a:p>
          <a:p>
            <a:pPr marL="0" indent="0">
              <a:buNone/>
            </a:pPr>
            <a:r>
              <a:rPr lang="ru-RU" sz="2800" b="1" dirty="0"/>
              <a:t>Может ли </a:t>
            </a:r>
            <a:r>
              <a:rPr lang="ru-RU" sz="2800" b="1" dirty="0">
                <a:solidFill>
                  <a:srgbClr val="C00000"/>
                </a:solidFill>
              </a:rPr>
              <a:t>математик</a:t>
            </a:r>
            <a:r>
              <a:rPr lang="ru-RU" sz="2800" b="1" dirty="0"/>
              <a:t> изучать химические реакции? </a:t>
            </a:r>
            <a:r>
              <a:rPr lang="ru-RU" sz="2800" b="1" dirty="0">
                <a:solidFill>
                  <a:srgbClr val="FF0000"/>
                </a:solidFill>
              </a:rPr>
              <a:t>Да!</a:t>
            </a:r>
          </a:p>
          <a:p>
            <a:pPr marL="0" indent="0">
              <a:buNone/>
            </a:pPr>
            <a:r>
              <a:rPr lang="ru-RU" sz="2800" b="1" dirty="0"/>
              <a:t>Может ли </a:t>
            </a:r>
            <a:r>
              <a:rPr lang="ru-RU" sz="2800" b="1" dirty="0">
                <a:solidFill>
                  <a:srgbClr val="C00000"/>
                </a:solidFill>
              </a:rPr>
              <a:t>математик</a:t>
            </a:r>
            <a:r>
              <a:rPr lang="ru-RU" sz="2800" b="1" dirty="0"/>
              <a:t> изучать гравитационное поле? </a:t>
            </a:r>
            <a:r>
              <a:rPr lang="ru-RU" sz="2800" b="1" dirty="0">
                <a:solidFill>
                  <a:srgbClr val="FF0000"/>
                </a:solidFill>
              </a:rPr>
              <a:t>Да!</a:t>
            </a:r>
          </a:p>
          <a:p>
            <a:pPr marL="0" indent="0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800" b="1" i="1" dirty="0"/>
          </a:p>
          <a:p>
            <a:pPr marL="0" indent="0">
              <a:buNone/>
            </a:pPr>
            <a:endParaRPr lang="ru-RU" sz="18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0FA2C6-D962-489D-850D-EB1190040C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62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Естествознание и математика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342033"/>
            <a:ext cx="9144000" cy="4967287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Математические объекты</a:t>
            </a:r>
            <a:r>
              <a:rPr lang="ru-RU" sz="2800" b="1" i="1" dirty="0"/>
              <a:t> относятся к идеальному миру человеческих идей</a:t>
            </a:r>
          </a:p>
          <a:p>
            <a:pPr marL="0" indent="0">
              <a:buNone/>
            </a:pPr>
            <a:endParaRPr lang="ru-RU" sz="18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BFD73A-E5AD-4F4F-9CFB-867DD83D0C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60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Естествознание и математика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342033"/>
            <a:ext cx="9144000" cy="4967287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rgbClr val="FF0000"/>
                </a:solidFill>
              </a:rPr>
              <a:t>Математические объекты</a:t>
            </a:r>
            <a:r>
              <a:rPr lang="ru-RU" sz="2800" i="1" dirty="0"/>
              <a:t> относятся к идеальному миру человеческих идей</a:t>
            </a:r>
          </a:p>
          <a:p>
            <a:pPr marL="0" indent="0">
              <a:buNone/>
            </a:pPr>
            <a:endParaRPr lang="ru-RU" sz="1800" dirty="0"/>
          </a:p>
          <a:p>
            <a:r>
              <a:rPr lang="ru-RU" sz="2800" b="1" i="1" dirty="0">
                <a:solidFill>
                  <a:srgbClr val="FF0000"/>
                </a:solidFill>
              </a:rPr>
              <a:t>Математика способна </a:t>
            </a:r>
            <a:r>
              <a:rPr lang="ru-RU" sz="2800" b="1" i="1" dirty="0"/>
              <a:t>изучать практически любые объекты материального мира</a:t>
            </a:r>
          </a:p>
          <a:p>
            <a:pPr marL="0" indent="0">
              <a:buNone/>
            </a:pPr>
            <a:endParaRPr lang="ru-RU" sz="18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5CAA11-BEF9-46F3-AF08-68CBC1AEE1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9" name="Блок-схема: альтернативный процесс 8">
            <a:extLst>
              <a:ext uri="{FF2B5EF4-FFF2-40B4-BE49-F238E27FC236}">
                <a16:creationId xmlns:a16="http://schemas.microsoft.com/office/drawing/2014/main" id="{B7BCCAB0-B263-4230-AA05-2A86555D4868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602393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Естествознание и математика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342033"/>
            <a:ext cx="9144000" cy="4967287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rgbClr val="FF0000"/>
                </a:solidFill>
              </a:rPr>
              <a:t>Математические объекты</a:t>
            </a:r>
            <a:r>
              <a:rPr lang="ru-RU" sz="2800" i="1" dirty="0"/>
              <a:t> относятся к идеальному миру человеческих идей</a:t>
            </a:r>
          </a:p>
          <a:p>
            <a:pPr marL="0" indent="0">
              <a:buNone/>
            </a:pPr>
            <a:endParaRPr lang="ru-RU" sz="1800" dirty="0"/>
          </a:p>
          <a:p>
            <a:r>
              <a:rPr lang="ru-RU" sz="2800" i="1" dirty="0">
                <a:solidFill>
                  <a:srgbClr val="FF0000"/>
                </a:solidFill>
              </a:rPr>
              <a:t>Математика способна изучать</a:t>
            </a:r>
            <a:r>
              <a:rPr lang="ru-RU" sz="2800" i="1" dirty="0"/>
              <a:t> практически любые объекты материального мира</a:t>
            </a:r>
          </a:p>
          <a:p>
            <a:pPr marL="0" indent="0">
              <a:buNone/>
            </a:pPr>
            <a:endParaRPr lang="ru-RU" sz="1800" dirty="0"/>
          </a:p>
          <a:p>
            <a:r>
              <a:rPr lang="ru-RU" sz="2800" b="1" i="1" spc="-100" dirty="0">
                <a:solidFill>
                  <a:srgbClr val="FF0000"/>
                </a:solidFill>
              </a:rPr>
              <a:t>Математическая модель </a:t>
            </a:r>
            <a:r>
              <a:rPr lang="ru-RU" sz="2800" b="1" i="1" spc="-100" dirty="0"/>
              <a:t>– мост между окружающей действительностью и идеальным миром математики.</a:t>
            </a:r>
            <a:endParaRPr lang="ru-RU" sz="2800" b="1" spc="-1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C361A9-9C09-40AF-81AC-5805A3E5FC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8" name="Блок-схема: альтернативный процесс 7">
            <a:extLst>
              <a:ext uri="{FF2B5EF4-FFF2-40B4-BE49-F238E27FC236}">
                <a16:creationId xmlns:a16="http://schemas.microsoft.com/office/drawing/2014/main" id="{71790DDE-D3AC-43F8-A498-045FD5AF2948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540175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Содержание и форма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43000"/>
            <a:ext cx="9144000" cy="4967287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endParaRPr lang="ru-RU" sz="3000" b="1" dirty="0"/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b="1" dirty="0"/>
              <a:t>Любая модель имеет </a:t>
            </a:r>
            <a:r>
              <a:rPr lang="ru-RU" sz="3000" b="1" dirty="0">
                <a:solidFill>
                  <a:srgbClr val="FF0000"/>
                </a:solidFill>
              </a:rPr>
              <a:t>содержание</a:t>
            </a:r>
            <a:r>
              <a:rPr lang="ru-RU" sz="3000" b="1" dirty="0"/>
              <a:t> и </a:t>
            </a:r>
            <a:r>
              <a:rPr lang="ru-RU" sz="3000" b="1" dirty="0">
                <a:solidFill>
                  <a:srgbClr val="00B050"/>
                </a:solidFill>
              </a:rPr>
              <a:t>форму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dirty="0"/>
              <a:t> </a:t>
            </a: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1500" i="1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10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A6F183-269E-43EE-8773-906CA8B8A1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779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Содержание и форма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43000"/>
            <a:ext cx="9144000" cy="4967287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endParaRPr lang="ru-RU" sz="3000" b="1" dirty="0"/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dirty="0"/>
              <a:t>Любая модель имеет </a:t>
            </a:r>
            <a:r>
              <a:rPr lang="ru-RU" sz="3000" dirty="0">
                <a:solidFill>
                  <a:srgbClr val="FF0000"/>
                </a:solidFill>
              </a:rPr>
              <a:t>содержание</a:t>
            </a:r>
            <a:r>
              <a:rPr lang="ru-RU" sz="3000" dirty="0"/>
              <a:t> и </a:t>
            </a:r>
            <a:r>
              <a:rPr lang="ru-RU" sz="3000" dirty="0">
                <a:solidFill>
                  <a:srgbClr val="00B050"/>
                </a:solidFill>
              </a:rPr>
              <a:t>форму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b="1" dirty="0">
                <a:solidFill>
                  <a:srgbClr val="FF0000"/>
                </a:solidFill>
              </a:rPr>
              <a:t>Содержание</a:t>
            </a:r>
            <a:r>
              <a:rPr lang="ru-RU" sz="3000" b="1" dirty="0"/>
              <a:t> реализует </a:t>
            </a:r>
            <a:r>
              <a:rPr lang="ru-RU" sz="3000" b="1" dirty="0">
                <a:solidFill>
                  <a:srgbClr val="FF0000"/>
                </a:solidFill>
              </a:rPr>
              <a:t>цель</a:t>
            </a:r>
            <a:r>
              <a:rPr lang="ru-RU" sz="3000" b="1" dirty="0"/>
              <a:t> исследования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dirty="0"/>
              <a:t> </a:t>
            </a: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1500" i="1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10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A6F183-269E-43EE-8773-906CA8B8A1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469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Содержание и форма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43000"/>
            <a:ext cx="9144000" cy="4967287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endParaRPr lang="ru-RU" sz="3000" b="1" dirty="0"/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dirty="0"/>
              <a:t>Любая модель имеет </a:t>
            </a:r>
            <a:r>
              <a:rPr lang="ru-RU" sz="3000" dirty="0">
                <a:solidFill>
                  <a:srgbClr val="FF0000"/>
                </a:solidFill>
              </a:rPr>
              <a:t>содержание</a:t>
            </a:r>
            <a:r>
              <a:rPr lang="ru-RU" sz="3000" dirty="0"/>
              <a:t> и </a:t>
            </a:r>
            <a:r>
              <a:rPr lang="ru-RU" sz="3000" dirty="0">
                <a:solidFill>
                  <a:srgbClr val="00B050"/>
                </a:solidFill>
              </a:rPr>
              <a:t>форму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dirty="0">
                <a:solidFill>
                  <a:srgbClr val="FF0000"/>
                </a:solidFill>
              </a:rPr>
              <a:t>Содержание</a:t>
            </a:r>
            <a:r>
              <a:rPr lang="ru-RU" sz="3000" dirty="0"/>
              <a:t> реализует </a:t>
            </a:r>
            <a:r>
              <a:rPr lang="ru-RU" sz="3000" dirty="0">
                <a:solidFill>
                  <a:srgbClr val="FF0000"/>
                </a:solidFill>
              </a:rPr>
              <a:t>цель</a:t>
            </a:r>
            <a:r>
              <a:rPr lang="ru-RU" sz="3000" dirty="0"/>
              <a:t> исследования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b="1" dirty="0">
                <a:solidFill>
                  <a:srgbClr val="00B050"/>
                </a:solidFill>
              </a:rPr>
              <a:t>Форма</a:t>
            </a:r>
            <a:r>
              <a:rPr lang="ru-RU" sz="3000" b="1" dirty="0"/>
              <a:t> является </a:t>
            </a:r>
            <a:r>
              <a:rPr lang="ru-RU" sz="3000" b="1" dirty="0">
                <a:solidFill>
                  <a:srgbClr val="00B050"/>
                </a:solidFill>
              </a:rPr>
              <a:t>средством</a:t>
            </a:r>
            <a:r>
              <a:rPr lang="ru-RU" sz="3000" b="1" dirty="0"/>
              <a:t> достижения </a:t>
            </a:r>
            <a:r>
              <a:rPr lang="ru-RU" sz="3000" b="1" dirty="0">
                <a:solidFill>
                  <a:srgbClr val="FF0000"/>
                </a:solidFill>
              </a:rPr>
              <a:t>цели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dirty="0"/>
              <a:t> </a:t>
            </a: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1500" i="1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10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A6F183-269E-43EE-8773-906CA8B8A1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61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58102" y="-30162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Содержание лекции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762001"/>
            <a:ext cx="9144000" cy="5333999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Моделирование и процесс познания</a:t>
            </a:r>
            <a:r>
              <a:rPr lang="ru-RU" b="1" dirty="0"/>
              <a:t> 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en-US" sz="20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en-US" sz="2400" dirty="0"/>
              <a:t>                                        </a:t>
            </a: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09736" y="76200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ru-RU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75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150471-7C4E-4F37-AE52-9E16D2F767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89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Содержание и форма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43000"/>
            <a:ext cx="9144000" cy="4967287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endParaRPr lang="ru-RU" sz="3000" b="1" dirty="0"/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dirty="0"/>
              <a:t>Любая модель имеет </a:t>
            </a:r>
            <a:r>
              <a:rPr lang="ru-RU" sz="3000" dirty="0">
                <a:solidFill>
                  <a:srgbClr val="FF0000"/>
                </a:solidFill>
              </a:rPr>
              <a:t>содержание</a:t>
            </a:r>
            <a:r>
              <a:rPr lang="ru-RU" sz="3000" dirty="0"/>
              <a:t> и </a:t>
            </a:r>
            <a:r>
              <a:rPr lang="ru-RU" sz="3000" dirty="0">
                <a:solidFill>
                  <a:srgbClr val="00B050"/>
                </a:solidFill>
              </a:rPr>
              <a:t>форму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dirty="0">
                <a:solidFill>
                  <a:srgbClr val="FF0000"/>
                </a:solidFill>
              </a:rPr>
              <a:t>Содержание</a:t>
            </a:r>
            <a:r>
              <a:rPr lang="ru-RU" sz="3000" dirty="0"/>
              <a:t> реализует </a:t>
            </a:r>
            <a:r>
              <a:rPr lang="ru-RU" sz="3000" dirty="0">
                <a:solidFill>
                  <a:srgbClr val="FF0000"/>
                </a:solidFill>
              </a:rPr>
              <a:t>цель</a:t>
            </a:r>
            <a:r>
              <a:rPr lang="ru-RU" sz="3000" dirty="0"/>
              <a:t> исследования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dirty="0">
                <a:solidFill>
                  <a:srgbClr val="00B050"/>
                </a:solidFill>
              </a:rPr>
              <a:t>Форма</a:t>
            </a:r>
            <a:r>
              <a:rPr lang="ru-RU" sz="3000" dirty="0"/>
              <a:t> является </a:t>
            </a:r>
            <a:r>
              <a:rPr lang="ru-RU" sz="3000" dirty="0">
                <a:solidFill>
                  <a:srgbClr val="00B050"/>
                </a:solidFill>
              </a:rPr>
              <a:t>средством</a:t>
            </a:r>
            <a:r>
              <a:rPr lang="ru-RU" sz="3000" dirty="0"/>
              <a:t> достижения </a:t>
            </a:r>
            <a:r>
              <a:rPr lang="ru-RU" sz="3000" dirty="0">
                <a:solidFill>
                  <a:srgbClr val="FF0000"/>
                </a:solidFill>
              </a:rPr>
              <a:t>цели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b="1" dirty="0"/>
              <a:t>Очевидно, </a:t>
            </a:r>
            <a:r>
              <a:rPr lang="ru-RU" sz="3000" b="1" dirty="0">
                <a:solidFill>
                  <a:srgbClr val="FF0000"/>
                </a:solidFill>
              </a:rPr>
              <a:t>цель</a:t>
            </a:r>
            <a:r>
              <a:rPr lang="ru-RU" sz="3000" b="1" dirty="0"/>
              <a:t> – первично, </a:t>
            </a:r>
            <a:r>
              <a:rPr lang="ru-RU" sz="3000" b="1" dirty="0">
                <a:solidFill>
                  <a:srgbClr val="00B050"/>
                </a:solidFill>
              </a:rPr>
              <a:t>средство</a:t>
            </a:r>
            <a:r>
              <a:rPr lang="ru-RU" sz="3000" b="1" dirty="0"/>
              <a:t> – вторично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dirty="0"/>
              <a:t> </a:t>
            </a: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1500" i="1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10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A6F183-269E-43EE-8773-906CA8B8A1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905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Содержание и форма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43000"/>
            <a:ext cx="9144000" cy="4967287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endParaRPr lang="ru-RU" sz="3000" b="1" dirty="0"/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dirty="0"/>
              <a:t>Любая модель имеет </a:t>
            </a:r>
            <a:r>
              <a:rPr lang="ru-RU" sz="3000" dirty="0">
                <a:solidFill>
                  <a:srgbClr val="FF0000"/>
                </a:solidFill>
              </a:rPr>
              <a:t>содержание</a:t>
            </a:r>
            <a:r>
              <a:rPr lang="ru-RU" sz="3000" dirty="0"/>
              <a:t> и </a:t>
            </a:r>
            <a:r>
              <a:rPr lang="ru-RU" sz="3000" dirty="0">
                <a:solidFill>
                  <a:srgbClr val="00B050"/>
                </a:solidFill>
              </a:rPr>
              <a:t>форму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dirty="0">
                <a:solidFill>
                  <a:srgbClr val="FF0000"/>
                </a:solidFill>
              </a:rPr>
              <a:t>Содержание</a:t>
            </a:r>
            <a:r>
              <a:rPr lang="ru-RU" sz="3000" dirty="0"/>
              <a:t> реализует </a:t>
            </a:r>
            <a:r>
              <a:rPr lang="ru-RU" sz="3000" dirty="0">
                <a:solidFill>
                  <a:srgbClr val="FF0000"/>
                </a:solidFill>
              </a:rPr>
              <a:t>цель</a:t>
            </a:r>
            <a:r>
              <a:rPr lang="ru-RU" sz="3000" dirty="0"/>
              <a:t> исследования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dirty="0">
                <a:solidFill>
                  <a:srgbClr val="00B050"/>
                </a:solidFill>
              </a:rPr>
              <a:t>Форма</a:t>
            </a:r>
            <a:r>
              <a:rPr lang="ru-RU" sz="3000" dirty="0"/>
              <a:t> является </a:t>
            </a:r>
            <a:r>
              <a:rPr lang="ru-RU" sz="3000" dirty="0">
                <a:solidFill>
                  <a:srgbClr val="00B050"/>
                </a:solidFill>
              </a:rPr>
              <a:t>средством</a:t>
            </a:r>
            <a:r>
              <a:rPr lang="ru-RU" sz="3000" dirty="0"/>
              <a:t> достижения </a:t>
            </a:r>
            <a:r>
              <a:rPr lang="ru-RU" sz="3000" dirty="0">
                <a:solidFill>
                  <a:srgbClr val="FF0000"/>
                </a:solidFill>
              </a:rPr>
              <a:t>цели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dirty="0"/>
              <a:t>Очевидно, </a:t>
            </a:r>
            <a:r>
              <a:rPr lang="ru-RU" sz="3000" dirty="0">
                <a:solidFill>
                  <a:srgbClr val="FF0000"/>
                </a:solidFill>
              </a:rPr>
              <a:t>цель</a:t>
            </a:r>
            <a:r>
              <a:rPr lang="ru-RU" sz="3000" dirty="0"/>
              <a:t> – первично, </a:t>
            </a:r>
            <a:r>
              <a:rPr lang="ru-RU" sz="3000" dirty="0">
                <a:solidFill>
                  <a:srgbClr val="00B050"/>
                </a:solidFill>
              </a:rPr>
              <a:t>средство</a:t>
            </a:r>
            <a:r>
              <a:rPr lang="ru-RU" sz="3000" dirty="0"/>
              <a:t> – вторично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4000" b="1" dirty="0">
                <a:solidFill>
                  <a:srgbClr val="FF00FF"/>
                </a:solidFill>
              </a:rPr>
              <a:t>Так ли это?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dirty="0"/>
              <a:t> </a:t>
            </a: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1500" i="1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10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A6F183-269E-43EE-8773-906CA8B8A1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995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Коперник или Птолемей</a:t>
            </a:r>
            <a:r>
              <a:rPr lang="en-US" sz="3600" b="1" dirty="0"/>
              <a:t>?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43000"/>
            <a:ext cx="9144000" cy="496728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endParaRPr lang="ru-RU" dirty="0"/>
          </a:p>
          <a:p>
            <a:pPr marL="0" indent="0" algn="just">
              <a:spcBef>
                <a:spcPts val="600"/>
              </a:spcBef>
              <a:buNone/>
            </a:pPr>
            <a:endParaRPr lang="ru-RU" dirty="0"/>
          </a:p>
          <a:p>
            <a:pPr marL="0" indent="0" algn="just">
              <a:spcBef>
                <a:spcPts val="600"/>
              </a:spcBef>
              <a:buNone/>
            </a:pPr>
            <a:endParaRPr lang="ru-RU" dirty="0"/>
          </a:p>
          <a:p>
            <a:pPr marL="0" indent="0" algn="just">
              <a:spcBef>
                <a:spcPts val="600"/>
              </a:spcBef>
              <a:buNone/>
            </a:pPr>
            <a:endParaRPr lang="ru-RU" dirty="0"/>
          </a:p>
          <a:p>
            <a:pPr marL="0" indent="0" algn="just">
              <a:spcBef>
                <a:spcPts val="600"/>
              </a:spcBef>
              <a:buNone/>
            </a:pPr>
            <a:endParaRPr lang="ru-RU" dirty="0"/>
          </a:p>
          <a:p>
            <a:pPr marL="0" indent="0">
              <a:spcBef>
                <a:spcPts val="600"/>
              </a:spcBef>
              <a:buNone/>
            </a:pPr>
            <a:r>
              <a:rPr lang="ru-RU" sz="1600" dirty="0"/>
              <a:t>        </a:t>
            </a:r>
            <a:r>
              <a:rPr lang="en-US" sz="1600" dirty="0"/>
              <a:t>https://24smi.org/celebrity/4944-ptolemei.html</a:t>
            </a:r>
            <a:endParaRPr lang="ru-RU" sz="1600" dirty="0"/>
          </a:p>
          <a:p>
            <a:pPr marL="0" indent="0">
              <a:spcBef>
                <a:spcPts val="600"/>
              </a:spcBef>
              <a:buNone/>
            </a:pPr>
            <a:endParaRPr lang="en-US" sz="1800" dirty="0"/>
          </a:p>
          <a:p>
            <a:pPr marL="0" indent="0" algn="just">
              <a:spcBef>
                <a:spcPts val="600"/>
              </a:spcBef>
              <a:buNone/>
            </a:pPr>
            <a:endParaRPr lang="en-US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en-US" dirty="0"/>
              <a:t>                                           </a:t>
            </a:r>
          </a:p>
          <a:p>
            <a:pPr marL="0" indent="0" algn="just">
              <a:spcBef>
                <a:spcPts val="600"/>
              </a:spcBef>
              <a:buNone/>
            </a:pPr>
            <a:endParaRPr lang="en-US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en-US" sz="2400" dirty="0"/>
              <a:t> </a:t>
            </a:r>
            <a:r>
              <a:rPr lang="ru-RU" sz="2400" dirty="0"/>
              <a:t>                     </a:t>
            </a:r>
            <a:r>
              <a:rPr lang="en-US" sz="1600" dirty="0"/>
              <a:t>https://biographe.ru/uchenie/nikolay-kopernik/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Блок-схема: альтернативный процесс 7">
            <a:extLst>
              <a:ext uri="{FF2B5EF4-FFF2-40B4-BE49-F238E27FC236}">
                <a16:creationId xmlns:a16="http://schemas.microsoft.com/office/drawing/2014/main" id="{495AC5B1-AA57-4F64-93EA-ACA73F86FF69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  <a:endParaRPr lang="ru-RU" dirty="0"/>
          </a:p>
        </p:txBody>
      </p:sp>
      <p:pic>
        <p:nvPicPr>
          <p:cNvPr id="236546" name="Picture 2" descr="Птолемей – биография, фото, личная жизнь, учение, карта, последователи,  система, теорема - 24СМИ">
            <a:extLst>
              <a:ext uri="{FF2B5EF4-FFF2-40B4-BE49-F238E27FC236}">
                <a16:creationId xmlns:a16="http://schemas.microsoft.com/office/drawing/2014/main" id="{AEA6B424-6ADF-4F19-8626-6ABF5DFC3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50" y="1155597"/>
            <a:ext cx="4119865" cy="274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48" name="Picture 4" descr="Николай Коперник - биография, вклад в науку, жизнь и смерть ученого">
            <a:extLst>
              <a:ext uri="{FF2B5EF4-FFF2-40B4-BE49-F238E27FC236}">
                <a16:creationId xmlns:a16="http://schemas.microsoft.com/office/drawing/2014/main" id="{8D99795E-4DE1-4FE7-95E8-150D3C05C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473" y="3330056"/>
            <a:ext cx="3466031" cy="346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0108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Коперник или Птолемей?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43000"/>
            <a:ext cx="9144000" cy="496728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/>
              <a:t>Система Птолемея  </a:t>
            </a:r>
            <a:r>
              <a:rPr lang="ru-RU" sz="3000" dirty="0"/>
              <a:t>– </a:t>
            </a:r>
            <a:r>
              <a:rPr lang="ru-RU" sz="3000" b="1" dirty="0">
                <a:solidFill>
                  <a:srgbClr val="FF0000"/>
                </a:solidFill>
              </a:rPr>
              <a:t>геоцентрическая</a:t>
            </a:r>
            <a:r>
              <a:rPr lang="ru-RU" sz="3000" b="1" dirty="0"/>
              <a:t>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i="1" dirty="0"/>
              <a:t>                                         </a:t>
            </a:r>
            <a:r>
              <a:rPr lang="ru-RU" sz="3000" dirty="0"/>
              <a:t>центр</a:t>
            </a:r>
            <a:r>
              <a:rPr lang="ru-RU" sz="3000" i="1" dirty="0"/>
              <a:t> </a:t>
            </a:r>
            <a:r>
              <a:rPr lang="ru-RU" sz="3000" dirty="0"/>
              <a:t>– Земля  </a:t>
            </a: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1500" i="1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11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A6F183-269E-43EE-8773-906CA8B8A1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581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Коперник или Птолемей?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43000"/>
            <a:ext cx="9144000" cy="496728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/>
              <a:t>Система Птолемея  </a:t>
            </a:r>
            <a:r>
              <a:rPr lang="ru-RU" sz="3000" dirty="0"/>
              <a:t>– </a:t>
            </a:r>
            <a:r>
              <a:rPr lang="ru-RU" sz="3000" b="1" dirty="0">
                <a:solidFill>
                  <a:srgbClr val="FF0000"/>
                </a:solidFill>
              </a:rPr>
              <a:t>геоцентрическая</a:t>
            </a:r>
            <a:r>
              <a:rPr lang="ru-RU" sz="3000" b="1" dirty="0"/>
              <a:t>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i="1" dirty="0"/>
              <a:t>                                         </a:t>
            </a:r>
            <a:r>
              <a:rPr lang="ru-RU" sz="3000" dirty="0"/>
              <a:t>центр</a:t>
            </a:r>
            <a:r>
              <a:rPr lang="ru-RU" sz="3000" i="1" dirty="0"/>
              <a:t> </a:t>
            </a:r>
            <a:r>
              <a:rPr lang="ru-RU" sz="3000" dirty="0"/>
              <a:t>– Земля  </a:t>
            </a: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1500" i="1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/>
              <a:t>Система Коперника </a:t>
            </a:r>
            <a:r>
              <a:rPr lang="ru-RU" sz="3000" dirty="0"/>
              <a:t>– </a:t>
            </a:r>
            <a:r>
              <a:rPr lang="ru-RU" sz="3000" b="1" dirty="0">
                <a:solidFill>
                  <a:srgbClr val="FF0000"/>
                </a:solidFill>
              </a:rPr>
              <a:t>гелиоцентрическая</a:t>
            </a:r>
            <a:r>
              <a:rPr lang="ru-RU" sz="3000" b="1" dirty="0"/>
              <a:t>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i="1" dirty="0"/>
              <a:t>                                          </a:t>
            </a:r>
            <a:r>
              <a:rPr lang="ru-RU" sz="3000" dirty="0"/>
              <a:t>центр</a:t>
            </a:r>
            <a:r>
              <a:rPr lang="ru-RU" sz="3000" i="1" dirty="0"/>
              <a:t> </a:t>
            </a:r>
            <a:r>
              <a:rPr lang="ru-RU" sz="3000" dirty="0"/>
              <a:t>– Солнца  </a:t>
            </a: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A6F183-269E-43EE-8773-906CA8B8A1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9" name="Блок-схема: альтернативный процесс 8">
            <a:extLst>
              <a:ext uri="{FF2B5EF4-FFF2-40B4-BE49-F238E27FC236}">
                <a16:creationId xmlns:a16="http://schemas.microsoft.com/office/drawing/2014/main" id="{B16AE73C-0E7B-4237-84FB-EBDBE1A1BF9D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649446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Коперник или Птолемей?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1143000"/>
            <a:ext cx="9144000" cy="496728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Система Птолемея  – </a:t>
            </a:r>
            <a:r>
              <a:rPr lang="ru-RU" sz="3000" dirty="0">
                <a:solidFill>
                  <a:srgbClr val="FF0000"/>
                </a:solidFill>
              </a:rPr>
              <a:t>геоцентрическая</a:t>
            </a:r>
            <a:r>
              <a:rPr lang="ru-RU" sz="3000" dirty="0"/>
              <a:t>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i="1" dirty="0"/>
              <a:t>                                         </a:t>
            </a:r>
            <a:r>
              <a:rPr lang="ru-RU" sz="3000" dirty="0"/>
              <a:t>центр</a:t>
            </a:r>
            <a:r>
              <a:rPr lang="ru-RU" sz="3000" i="1" dirty="0"/>
              <a:t> </a:t>
            </a:r>
            <a:r>
              <a:rPr lang="ru-RU" sz="3000" dirty="0"/>
              <a:t>– Земля  </a:t>
            </a: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1500" i="1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Система Коперника – </a:t>
            </a:r>
            <a:r>
              <a:rPr lang="ru-RU" sz="3000" dirty="0">
                <a:solidFill>
                  <a:srgbClr val="FF0000"/>
                </a:solidFill>
              </a:rPr>
              <a:t>гелиоцентрическая</a:t>
            </a:r>
            <a:r>
              <a:rPr lang="ru-RU" sz="3000" dirty="0"/>
              <a:t>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i="1" dirty="0"/>
              <a:t>                                          </a:t>
            </a:r>
            <a:r>
              <a:rPr lang="ru-RU" sz="3000" dirty="0"/>
              <a:t>центр</a:t>
            </a:r>
            <a:r>
              <a:rPr lang="ru-RU" sz="3000" i="1" dirty="0"/>
              <a:t> </a:t>
            </a:r>
            <a:r>
              <a:rPr lang="ru-RU" sz="3000" dirty="0"/>
              <a:t>– Солнца  </a:t>
            </a: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/>
              <a:t>Вопрос</a:t>
            </a:r>
            <a:r>
              <a:rPr lang="ru-RU" sz="3000" dirty="0"/>
              <a:t>: </a:t>
            </a:r>
            <a:r>
              <a:rPr lang="ru-RU" sz="3000" i="1" dirty="0">
                <a:solidFill>
                  <a:srgbClr val="00B050"/>
                </a:solidFill>
              </a:rPr>
              <a:t>почему система Коперника пришла на смену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i="1" dirty="0">
                <a:solidFill>
                  <a:srgbClr val="00B050"/>
                </a:solidFill>
              </a:rPr>
              <a:t>                системе Птолемея</a:t>
            </a:r>
            <a:r>
              <a:rPr lang="ru-RU" sz="3000" dirty="0">
                <a:solidFill>
                  <a:srgbClr val="00B050"/>
                </a:solidFill>
              </a:rPr>
              <a:t>?</a:t>
            </a:r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9C9669-68E5-4210-B9BB-04544F7113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9" name="Блок-схема: альтернативный процесс 8">
            <a:extLst>
              <a:ext uri="{FF2B5EF4-FFF2-40B4-BE49-F238E27FC236}">
                <a16:creationId xmlns:a16="http://schemas.microsoft.com/office/drawing/2014/main" id="{43340A02-2F39-4137-826B-C85371924826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5662992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Построение математической модели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126009"/>
            <a:ext cx="9144000" cy="496728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>
                <a:solidFill>
                  <a:srgbClr val="FF0000"/>
                </a:solidFill>
              </a:rPr>
              <a:t>Пример</a:t>
            </a:r>
            <a:r>
              <a:rPr lang="ru-RU" sz="3000" b="1" dirty="0"/>
              <a:t>: </a:t>
            </a:r>
            <a:r>
              <a:rPr lang="ru-RU" sz="3000" b="1" dirty="0">
                <a:solidFill>
                  <a:srgbClr val="00B050"/>
                </a:solidFill>
              </a:rPr>
              <a:t>падение тела под действие силы тяжести</a:t>
            </a:r>
            <a:endParaRPr lang="en-US" sz="3000" b="1" dirty="0">
              <a:solidFill>
                <a:srgbClr val="00B05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1500" i="1" dirty="0"/>
          </a:p>
          <a:p>
            <a:pPr marL="0" indent="0" algn="just">
              <a:spcBef>
                <a:spcPts val="600"/>
              </a:spcBef>
              <a:buNone/>
            </a:pPr>
            <a:endParaRPr lang="en-US" sz="29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12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6AC241-ED7B-4CE3-852E-AD5FECC2F4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57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Построение математической модели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126009"/>
            <a:ext cx="9144000" cy="496728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3000" dirty="0">
                <a:solidFill>
                  <a:srgbClr val="FF0000"/>
                </a:solidFill>
              </a:rPr>
              <a:t>Пример</a:t>
            </a:r>
            <a:r>
              <a:rPr lang="ru-RU" sz="3000" dirty="0"/>
              <a:t>: </a:t>
            </a:r>
            <a:r>
              <a:rPr lang="ru-RU" sz="3000" dirty="0">
                <a:solidFill>
                  <a:srgbClr val="00B050"/>
                </a:solidFill>
              </a:rPr>
              <a:t>падение тела под действие силы тяжести</a:t>
            </a:r>
            <a:endParaRPr lang="en-US" sz="3000" dirty="0">
              <a:solidFill>
                <a:srgbClr val="00B05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/>
              <a:t>Вопрос</a:t>
            </a:r>
            <a:r>
              <a:rPr lang="ru-RU" sz="3000" dirty="0"/>
              <a:t>: </a:t>
            </a:r>
            <a:r>
              <a:rPr lang="ru-RU" sz="3000" b="1" dirty="0">
                <a:solidFill>
                  <a:srgbClr val="FF00FF"/>
                </a:solidFill>
              </a:rPr>
              <a:t>что мы наблюдаем?</a:t>
            </a:r>
            <a:endParaRPr lang="en-US" sz="3000" b="1" dirty="0">
              <a:solidFill>
                <a:srgbClr val="FF00FF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1500" i="1" dirty="0"/>
          </a:p>
          <a:p>
            <a:pPr marL="0" indent="0" algn="just">
              <a:spcBef>
                <a:spcPts val="600"/>
              </a:spcBef>
              <a:buNone/>
            </a:pPr>
            <a:endParaRPr lang="en-US" sz="29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88B595-56FC-44D6-A0A8-09D48A3A74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46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Построение математической модели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126009"/>
            <a:ext cx="9144000" cy="496728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3000" dirty="0">
                <a:solidFill>
                  <a:srgbClr val="FF0000"/>
                </a:solidFill>
              </a:rPr>
              <a:t>Пример</a:t>
            </a:r>
            <a:r>
              <a:rPr lang="ru-RU" sz="3000" dirty="0"/>
              <a:t>: </a:t>
            </a:r>
            <a:r>
              <a:rPr lang="ru-RU" sz="3000" dirty="0">
                <a:solidFill>
                  <a:srgbClr val="00B050"/>
                </a:solidFill>
              </a:rPr>
              <a:t>падение тела под действие силы тяжести</a:t>
            </a:r>
            <a:endParaRPr lang="en-US" sz="3000" dirty="0">
              <a:solidFill>
                <a:srgbClr val="00B05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Вопрос: </a:t>
            </a:r>
            <a:r>
              <a:rPr lang="ru-RU" sz="3000" dirty="0">
                <a:solidFill>
                  <a:srgbClr val="FF00FF"/>
                </a:solidFill>
              </a:rPr>
              <a:t>что мы наблюдаем?</a:t>
            </a:r>
            <a:endParaRPr lang="en-US" sz="3000" dirty="0">
              <a:solidFill>
                <a:srgbClr val="FF00FF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n-US" sz="3000" b="1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/>
              <a:t>Ответ</a:t>
            </a:r>
            <a:r>
              <a:rPr lang="ru-RU" sz="3000" dirty="0"/>
              <a:t>: </a:t>
            </a:r>
            <a:r>
              <a:rPr lang="ru-RU" sz="3000" b="1" dirty="0">
                <a:solidFill>
                  <a:srgbClr val="0070C0"/>
                </a:solidFill>
              </a:rPr>
              <a:t>со временем меняется высота тела</a:t>
            </a:r>
            <a:endParaRPr lang="en-US" sz="3000" b="1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1500" i="1" dirty="0"/>
          </a:p>
          <a:p>
            <a:pPr marL="0" indent="0" algn="just">
              <a:spcBef>
                <a:spcPts val="600"/>
              </a:spcBef>
              <a:buNone/>
            </a:pPr>
            <a:endParaRPr lang="en-US" sz="29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690972-7D80-4752-9263-2ED02CC94A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11" name="Блок-схема: альтернативный процесс 10">
            <a:extLst>
              <a:ext uri="{FF2B5EF4-FFF2-40B4-BE49-F238E27FC236}">
                <a16:creationId xmlns:a16="http://schemas.microsoft.com/office/drawing/2014/main" id="{751777C6-4963-48F1-B329-D584F7116F12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6859103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Построение математической модели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126009"/>
            <a:ext cx="9144000" cy="496728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>
                <a:solidFill>
                  <a:srgbClr val="FF0000"/>
                </a:solidFill>
              </a:rPr>
              <a:t>Пример</a:t>
            </a:r>
            <a:r>
              <a:rPr lang="ru-RU" sz="3000" dirty="0"/>
              <a:t>: </a:t>
            </a:r>
            <a:r>
              <a:rPr lang="ru-RU" sz="3000" dirty="0">
                <a:solidFill>
                  <a:srgbClr val="00B050"/>
                </a:solidFill>
              </a:rPr>
              <a:t>падение тела под действие силы тяжести</a:t>
            </a:r>
            <a:endParaRPr lang="en-US" sz="3000" dirty="0">
              <a:solidFill>
                <a:srgbClr val="00B05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Вопрос: </a:t>
            </a:r>
            <a:r>
              <a:rPr lang="ru-RU" sz="3000" dirty="0">
                <a:solidFill>
                  <a:srgbClr val="FF00FF"/>
                </a:solidFill>
              </a:rPr>
              <a:t>что мы наблюдаем?</a:t>
            </a:r>
            <a:endParaRPr lang="en-US" sz="3000" dirty="0">
              <a:solidFill>
                <a:srgbClr val="FF00FF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n-US" sz="3000" b="1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Ответ: </a:t>
            </a:r>
            <a:r>
              <a:rPr lang="ru-RU" sz="3000" dirty="0">
                <a:solidFill>
                  <a:srgbClr val="0070C0"/>
                </a:solidFill>
              </a:rPr>
              <a:t>со временем меняется высота тела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/>
              <a:t>Вывод</a:t>
            </a:r>
            <a:r>
              <a:rPr lang="ru-RU" sz="3000" dirty="0"/>
              <a:t>: </a:t>
            </a:r>
            <a:r>
              <a:rPr lang="ru-RU" sz="3000" b="1" dirty="0">
                <a:solidFill>
                  <a:srgbClr val="FF0000"/>
                </a:solidFill>
              </a:rPr>
              <a:t>состояние системы описывается функцией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>
                <a:solidFill>
                  <a:srgbClr val="FF0000"/>
                </a:solidFill>
              </a:rPr>
              <a:t>               </a:t>
            </a:r>
            <a:r>
              <a:rPr lang="en-US" sz="3000" b="1" i="1" dirty="0">
                <a:solidFill>
                  <a:srgbClr val="FF0000"/>
                </a:solidFill>
              </a:rPr>
              <a:t>y </a:t>
            </a:r>
            <a:r>
              <a:rPr lang="en-US" sz="3000" b="1" dirty="0">
                <a:solidFill>
                  <a:srgbClr val="FF0000"/>
                </a:solidFill>
              </a:rPr>
              <a:t>=</a:t>
            </a:r>
            <a:r>
              <a:rPr lang="en-US" sz="3000" b="1" i="1" dirty="0">
                <a:solidFill>
                  <a:srgbClr val="FF0000"/>
                </a:solidFill>
              </a:rPr>
              <a:t> y</a:t>
            </a:r>
            <a:r>
              <a:rPr lang="en-US" sz="3000" b="1" dirty="0">
                <a:solidFill>
                  <a:srgbClr val="FF0000"/>
                </a:solidFill>
              </a:rPr>
              <a:t>(</a:t>
            </a:r>
            <a:r>
              <a:rPr lang="en-US" sz="3000" b="1" i="1" dirty="0">
                <a:solidFill>
                  <a:srgbClr val="FF0000"/>
                </a:solidFill>
              </a:rPr>
              <a:t>t</a:t>
            </a:r>
            <a:r>
              <a:rPr lang="en-US" sz="3000" b="1" dirty="0">
                <a:solidFill>
                  <a:srgbClr val="FF0000"/>
                </a:solidFill>
              </a:rPr>
              <a:t>)</a:t>
            </a:r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1500" i="1" dirty="0"/>
          </a:p>
          <a:p>
            <a:pPr marL="0" indent="0" algn="just">
              <a:spcBef>
                <a:spcPts val="600"/>
              </a:spcBef>
              <a:buNone/>
            </a:pPr>
            <a:endParaRPr lang="en-US" sz="29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FF4458F-9C44-4D68-8591-73CCCB50E9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10" name="Блок-схема: альтернативный процесс 9">
            <a:extLst>
              <a:ext uri="{FF2B5EF4-FFF2-40B4-BE49-F238E27FC236}">
                <a16:creationId xmlns:a16="http://schemas.microsoft.com/office/drawing/2014/main" id="{21EE329C-5465-425C-A64F-9006105D8E7B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771944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58102" y="-30162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Содержание лекции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762001"/>
            <a:ext cx="9144000" cy="5333999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Моделирование и процесс познания</a:t>
            </a:r>
            <a:r>
              <a:rPr lang="ru-RU" dirty="0"/>
              <a:t> </a:t>
            </a:r>
          </a:p>
          <a:p>
            <a:pPr marL="0" indent="0">
              <a:buNone/>
            </a:pPr>
            <a:endParaRPr lang="ru-RU" sz="1600" dirty="0"/>
          </a:p>
          <a:p>
            <a:r>
              <a:rPr lang="ru-RU" b="1" dirty="0">
                <a:solidFill>
                  <a:srgbClr val="FF0000"/>
                </a:solidFill>
              </a:rPr>
              <a:t>Математическое моделирование – мост между Математикой и окружающим миром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en-US" sz="20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en-US" sz="2400" dirty="0"/>
              <a:t>                                        </a:t>
            </a: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09736" y="76200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ru-RU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75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98BE62-9B5E-4589-A2B8-9BD0FAE60F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31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Построение математической модели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126009"/>
            <a:ext cx="9144000" cy="496728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3000" dirty="0">
                <a:solidFill>
                  <a:srgbClr val="FF0000"/>
                </a:solidFill>
              </a:rPr>
              <a:t>Пример</a:t>
            </a:r>
            <a:r>
              <a:rPr lang="ru-RU" sz="3000" dirty="0"/>
              <a:t>: </a:t>
            </a:r>
            <a:r>
              <a:rPr lang="ru-RU" sz="3000" dirty="0">
                <a:solidFill>
                  <a:srgbClr val="00B050"/>
                </a:solidFill>
              </a:rPr>
              <a:t>падение тела под действие силы тяжести</a:t>
            </a:r>
            <a:endParaRPr lang="en-US" sz="3000" dirty="0">
              <a:solidFill>
                <a:srgbClr val="00B05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/>
              <a:t>Что делать:</a:t>
            </a:r>
            <a:r>
              <a:rPr lang="ru-RU" sz="3000" dirty="0"/>
              <a:t> </a:t>
            </a:r>
            <a:r>
              <a:rPr lang="ru-RU" sz="3000" b="1" dirty="0">
                <a:solidFill>
                  <a:srgbClr val="0070C0"/>
                </a:solidFill>
              </a:rPr>
              <a:t>оценить</a:t>
            </a:r>
            <a:r>
              <a:rPr lang="ru-RU" sz="3000" b="1" dirty="0"/>
              <a:t> </a:t>
            </a:r>
            <a:r>
              <a:rPr lang="ru-RU" sz="3000" b="1" dirty="0">
                <a:solidFill>
                  <a:srgbClr val="0070C0"/>
                </a:solidFill>
              </a:rPr>
              <a:t>скорость изменения функции </a:t>
            </a:r>
            <a:r>
              <a:rPr lang="en-US" sz="3000" b="1" i="1" dirty="0">
                <a:solidFill>
                  <a:srgbClr val="0070C0"/>
                </a:solidFill>
              </a:rPr>
              <a:t>y</a:t>
            </a:r>
            <a:endParaRPr lang="en-US" sz="3000" b="1" dirty="0"/>
          </a:p>
          <a:p>
            <a:pPr marL="0" indent="0" algn="just">
              <a:spcBef>
                <a:spcPts val="600"/>
              </a:spcBef>
              <a:buNone/>
            </a:pPr>
            <a:endParaRPr lang="en-US" sz="1500" i="1" dirty="0"/>
          </a:p>
          <a:p>
            <a:pPr marL="0" indent="0" algn="just">
              <a:spcBef>
                <a:spcPts val="600"/>
              </a:spcBef>
              <a:buNone/>
            </a:pPr>
            <a:endParaRPr lang="en-US" sz="29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13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DAEFD04-C6DF-46FE-B112-50D1A7019A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214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Построение математической модели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126009"/>
            <a:ext cx="9144000" cy="496728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3000" dirty="0">
                <a:solidFill>
                  <a:srgbClr val="FF0000"/>
                </a:solidFill>
              </a:rPr>
              <a:t>Пример</a:t>
            </a:r>
            <a:r>
              <a:rPr lang="ru-RU" sz="3000" dirty="0"/>
              <a:t>: </a:t>
            </a:r>
            <a:r>
              <a:rPr lang="ru-RU" sz="3000" dirty="0">
                <a:solidFill>
                  <a:srgbClr val="00B050"/>
                </a:solidFill>
              </a:rPr>
              <a:t>падение тела под действие силы тяжести</a:t>
            </a:r>
            <a:endParaRPr lang="en-US" sz="3000" dirty="0">
              <a:solidFill>
                <a:srgbClr val="00B05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/>
              <a:t>Что делать:</a:t>
            </a:r>
            <a:r>
              <a:rPr lang="ru-RU" sz="3000" dirty="0"/>
              <a:t> </a:t>
            </a:r>
            <a:r>
              <a:rPr lang="ru-RU" sz="3000" dirty="0">
                <a:solidFill>
                  <a:srgbClr val="0070C0"/>
                </a:solidFill>
              </a:rPr>
              <a:t>оценить</a:t>
            </a:r>
            <a:r>
              <a:rPr lang="ru-RU" sz="3000" dirty="0"/>
              <a:t> </a:t>
            </a:r>
            <a:r>
              <a:rPr lang="ru-RU" sz="3000" dirty="0">
                <a:solidFill>
                  <a:srgbClr val="0070C0"/>
                </a:solidFill>
              </a:rPr>
              <a:t>скорость изменения функции </a:t>
            </a:r>
            <a:r>
              <a:rPr lang="en-US" sz="3000" i="1" dirty="0">
                <a:solidFill>
                  <a:srgbClr val="0070C0"/>
                </a:solidFill>
              </a:rPr>
              <a:t>y</a:t>
            </a: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1500" i="1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900" b="1" dirty="0">
                <a:solidFill>
                  <a:srgbClr val="FF00FF"/>
                </a:solidFill>
              </a:rPr>
              <a:t>Скорость изменения функции – ?</a:t>
            </a:r>
            <a:r>
              <a:rPr lang="ru-RU" sz="2900" b="1" dirty="0"/>
              <a:t> </a:t>
            </a:r>
            <a:endParaRPr lang="en-US" sz="2900" b="1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4B2997-ECAB-4205-8DA0-6870CEDBC9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10" name="Блок-схема: альтернативный процесс 9">
            <a:extLst>
              <a:ext uri="{FF2B5EF4-FFF2-40B4-BE49-F238E27FC236}">
                <a16:creationId xmlns:a16="http://schemas.microsoft.com/office/drawing/2014/main" id="{13B5530C-59F3-48D7-9D56-D0050722531D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2049439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Построение математической модели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126009"/>
            <a:ext cx="9144000" cy="496728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3000" dirty="0">
                <a:solidFill>
                  <a:srgbClr val="FF0000"/>
                </a:solidFill>
              </a:rPr>
              <a:t>Пример</a:t>
            </a:r>
            <a:r>
              <a:rPr lang="ru-RU" sz="3000" dirty="0"/>
              <a:t>: </a:t>
            </a:r>
            <a:r>
              <a:rPr lang="ru-RU" sz="3000" dirty="0">
                <a:solidFill>
                  <a:srgbClr val="00B050"/>
                </a:solidFill>
              </a:rPr>
              <a:t>падение тела под действие силы тяжести</a:t>
            </a:r>
            <a:endParaRPr lang="en-US" sz="3000" dirty="0">
              <a:solidFill>
                <a:srgbClr val="00B05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/>
              <a:t>Что делать:</a:t>
            </a:r>
            <a:r>
              <a:rPr lang="ru-RU" sz="3000" dirty="0"/>
              <a:t> </a:t>
            </a:r>
            <a:r>
              <a:rPr lang="ru-RU" sz="3000" dirty="0">
                <a:solidFill>
                  <a:srgbClr val="0070C0"/>
                </a:solidFill>
              </a:rPr>
              <a:t>оценить</a:t>
            </a:r>
            <a:r>
              <a:rPr lang="ru-RU" sz="3000" dirty="0"/>
              <a:t> </a:t>
            </a:r>
            <a:r>
              <a:rPr lang="ru-RU" sz="3000" dirty="0">
                <a:solidFill>
                  <a:srgbClr val="0070C0"/>
                </a:solidFill>
              </a:rPr>
              <a:t>скорость изменения функции </a:t>
            </a:r>
            <a:r>
              <a:rPr lang="en-US" sz="3000" i="1" dirty="0">
                <a:solidFill>
                  <a:srgbClr val="0070C0"/>
                </a:solidFill>
              </a:rPr>
              <a:t>y</a:t>
            </a: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1500" i="1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900" b="1" dirty="0">
                <a:solidFill>
                  <a:srgbClr val="FF00FF"/>
                </a:solidFill>
              </a:rPr>
              <a:t>Скорость изменения функции – производная</a:t>
            </a:r>
            <a:r>
              <a:rPr lang="ru-RU" sz="2900" b="1" dirty="0"/>
              <a:t> </a:t>
            </a:r>
            <a:endParaRPr lang="en-US" sz="2900" b="1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4B2997-ECAB-4205-8DA0-6870CEDBC9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10" name="Блок-схема: альтернативный процесс 9">
            <a:extLst>
              <a:ext uri="{FF2B5EF4-FFF2-40B4-BE49-F238E27FC236}">
                <a16:creationId xmlns:a16="http://schemas.microsoft.com/office/drawing/2014/main" id="{13B5530C-59F3-48D7-9D56-D0050722531D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2903796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Построение математической модели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126009"/>
            <a:ext cx="9144000" cy="496728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3000" dirty="0">
                <a:solidFill>
                  <a:srgbClr val="FF0000"/>
                </a:solidFill>
              </a:rPr>
              <a:t>Пример</a:t>
            </a:r>
            <a:r>
              <a:rPr lang="ru-RU" sz="3000" dirty="0"/>
              <a:t>: </a:t>
            </a:r>
            <a:r>
              <a:rPr lang="ru-RU" sz="3000" dirty="0">
                <a:solidFill>
                  <a:srgbClr val="00B050"/>
                </a:solidFill>
              </a:rPr>
              <a:t>падение тела под действие силы тяжести</a:t>
            </a:r>
            <a:endParaRPr lang="en-US" sz="3000" dirty="0">
              <a:solidFill>
                <a:srgbClr val="00B05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/>
              <a:t>Что делать:</a:t>
            </a:r>
            <a:r>
              <a:rPr lang="ru-RU" sz="3000" dirty="0"/>
              <a:t> </a:t>
            </a:r>
            <a:r>
              <a:rPr lang="ru-RU" sz="3000" dirty="0">
                <a:solidFill>
                  <a:srgbClr val="0070C0"/>
                </a:solidFill>
              </a:rPr>
              <a:t>оценить</a:t>
            </a:r>
            <a:r>
              <a:rPr lang="ru-RU" sz="3000" dirty="0"/>
              <a:t> </a:t>
            </a:r>
            <a:r>
              <a:rPr lang="ru-RU" sz="3000" dirty="0">
                <a:solidFill>
                  <a:srgbClr val="0070C0"/>
                </a:solidFill>
              </a:rPr>
              <a:t>скорость изменения функции </a:t>
            </a:r>
            <a:r>
              <a:rPr lang="en-US" sz="3000" i="1" dirty="0">
                <a:solidFill>
                  <a:srgbClr val="0070C0"/>
                </a:solidFill>
              </a:rPr>
              <a:t>y</a:t>
            </a: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1500" i="1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900" dirty="0">
                <a:solidFill>
                  <a:srgbClr val="FF00FF"/>
                </a:solidFill>
              </a:rPr>
              <a:t>Скорость изменения функции – производная</a:t>
            </a:r>
            <a:r>
              <a:rPr lang="ru-RU" sz="2900" dirty="0"/>
              <a:t> </a:t>
            </a:r>
            <a:endParaRPr lang="en-US" sz="29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>
                <a:solidFill>
                  <a:srgbClr val="C00000"/>
                </a:solidFill>
              </a:rPr>
              <a:t>Скорость изменения координаты </a:t>
            </a:r>
            <a:r>
              <a:rPr lang="en-US" sz="3000" b="1" i="1" dirty="0">
                <a:solidFill>
                  <a:srgbClr val="C00000"/>
                </a:solidFill>
              </a:rPr>
              <a:t>y – </a:t>
            </a:r>
            <a:r>
              <a:rPr lang="ru-RU" sz="3000" b="1" dirty="0">
                <a:solidFill>
                  <a:srgbClr val="C00000"/>
                </a:solidFill>
              </a:rPr>
              <a:t>скорость</a:t>
            </a:r>
            <a:r>
              <a:rPr lang="ru-RU" sz="3000" b="1" i="1" dirty="0">
                <a:solidFill>
                  <a:srgbClr val="C00000"/>
                </a:solidFill>
              </a:rPr>
              <a:t> </a:t>
            </a:r>
            <a:r>
              <a:rPr lang="en-US" sz="3000" b="1" i="1" dirty="0">
                <a:solidFill>
                  <a:srgbClr val="C00000"/>
                </a:solidFill>
              </a:rPr>
              <a:t>v</a:t>
            </a:r>
            <a:endParaRPr lang="en-US" sz="3000" b="1" dirty="0">
              <a:solidFill>
                <a:srgbClr val="C0000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1D157A-0963-489C-B116-E3CC09D071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10" name="Блок-схема: альтернативный процесс 9">
            <a:extLst>
              <a:ext uri="{FF2B5EF4-FFF2-40B4-BE49-F238E27FC236}">
                <a16:creationId xmlns:a16="http://schemas.microsoft.com/office/drawing/2014/main" id="{7BEBE8B7-54AF-4280-A25D-5C0FE98A2BF4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6833837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Построение математической модели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496728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3000" dirty="0">
                <a:solidFill>
                  <a:srgbClr val="FF0000"/>
                </a:solidFill>
              </a:rPr>
              <a:t>Пример</a:t>
            </a:r>
            <a:r>
              <a:rPr lang="ru-RU" sz="3000" dirty="0"/>
              <a:t>: </a:t>
            </a:r>
            <a:r>
              <a:rPr lang="ru-RU" sz="3000" dirty="0">
                <a:solidFill>
                  <a:srgbClr val="00B050"/>
                </a:solidFill>
              </a:rPr>
              <a:t>падение тела под действие силы тяжести</a:t>
            </a:r>
            <a:endParaRPr lang="en-US" sz="3000" dirty="0">
              <a:solidFill>
                <a:srgbClr val="00B05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/>
              <a:t>Что делать:</a:t>
            </a:r>
            <a:r>
              <a:rPr lang="ru-RU" sz="3000" dirty="0"/>
              <a:t> </a:t>
            </a:r>
            <a:r>
              <a:rPr lang="ru-RU" sz="3000" dirty="0">
                <a:solidFill>
                  <a:srgbClr val="0070C0"/>
                </a:solidFill>
              </a:rPr>
              <a:t>оценить</a:t>
            </a:r>
            <a:r>
              <a:rPr lang="ru-RU" sz="3000" dirty="0"/>
              <a:t> </a:t>
            </a:r>
            <a:r>
              <a:rPr lang="ru-RU" sz="3000" dirty="0">
                <a:solidFill>
                  <a:srgbClr val="0070C0"/>
                </a:solidFill>
              </a:rPr>
              <a:t>скорость изменения функции </a:t>
            </a:r>
            <a:r>
              <a:rPr lang="en-US" sz="3000" i="1" dirty="0">
                <a:solidFill>
                  <a:srgbClr val="0070C0"/>
                </a:solidFill>
              </a:rPr>
              <a:t>y</a:t>
            </a: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1500" i="1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900" dirty="0">
                <a:solidFill>
                  <a:srgbClr val="FF00FF"/>
                </a:solidFill>
              </a:rPr>
              <a:t>Скорость изменения функции – производная</a:t>
            </a:r>
            <a:r>
              <a:rPr lang="ru-RU" sz="2900" dirty="0"/>
              <a:t> </a:t>
            </a:r>
            <a:endParaRPr lang="en-US" sz="29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>
                <a:solidFill>
                  <a:srgbClr val="C00000"/>
                </a:solidFill>
              </a:rPr>
              <a:t>Скорость изменения координаты </a:t>
            </a:r>
            <a:r>
              <a:rPr lang="en-US" sz="3000" i="1" dirty="0">
                <a:solidFill>
                  <a:srgbClr val="C00000"/>
                </a:solidFill>
              </a:rPr>
              <a:t>y – </a:t>
            </a:r>
            <a:r>
              <a:rPr lang="ru-RU" sz="3000" dirty="0">
                <a:solidFill>
                  <a:srgbClr val="C00000"/>
                </a:solidFill>
              </a:rPr>
              <a:t>скорость</a:t>
            </a:r>
            <a:r>
              <a:rPr lang="ru-RU" sz="3000" i="1" dirty="0">
                <a:solidFill>
                  <a:srgbClr val="C00000"/>
                </a:solidFill>
              </a:rPr>
              <a:t> </a:t>
            </a:r>
            <a:r>
              <a:rPr lang="en-US" sz="3000" i="1" dirty="0">
                <a:solidFill>
                  <a:srgbClr val="C00000"/>
                </a:solidFill>
              </a:rPr>
              <a:t>v</a:t>
            </a:r>
            <a:endParaRPr lang="en-US" sz="3000" dirty="0">
              <a:solidFill>
                <a:srgbClr val="C0000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/>
              <a:t>Модель 1</a:t>
            </a:r>
            <a:r>
              <a:rPr lang="ru-RU" sz="3000" dirty="0"/>
              <a:t>. </a:t>
            </a: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540149" y="5139485"/>
          <a:ext cx="1167755" cy="52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0" name="Equation" r:id="rId4" imgW="457002" imgH="203112" progId="Equation.DSMT4">
                  <p:embed/>
                </p:oleObj>
              </mc:Choice>
              <mc:Fallback>
                <p:oleObj name="Equation" r:id="rId4" imgW="457002" imgH="203112" progId="Equation.DSMT4">
                  <p:embed/>
                  <p:pic>
                    <p:nvPicPr>
                      <p:cNvPr id="6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149" y="5139485"/>
                        <a:ext cx="1167755" cy="521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A4CC622-F88F-4416-B386-4503044A65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25377C24-F1EF-4078-B512-E83C66CD3D64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9618796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Построение математической модели. 2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496728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Модель 1.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>
                <a:solidFill>
                  <a:srgbClr val="FF0000"/>
                </a:solidFill>
              </a:rPr>
              <a:t>Решение:   </a:t>
            </a:r>
            <a:r>
              <a:rPr lang="en-US" sz="3000" i="1" dirty="0"/>
              <a:t>y</a:t>
            </a:r>
            <a:r>
              <a:rPr lang="en-US" sz="3000" dirty="0"/>
              <a:t>(</a:t>
            </a:r>
            <a:r>
              <a:rPr lang="en-US" sz="3000" i="1" dirty="0"/>
              <a:t>t</a:t>
            </a:r>
            <a:r>
              <a:rPr lang="en-US" sz="3000" dirty="0"/>
              <a:t>)</a:t>
            </a:r>
            <a:r>
              <a:rPr lang="ru-RU" sz="3000" dirty="0"/>
              <a:t> </a:t>
            </a:r>
            <a:r>
              <a:rPr lang="en-US" sz="3000" dirty="0"/>
              <a:t>= </a:t>
            </a:r>
            <a:r>
              <a:rPr lang="en-US" sz="3000" i="1" dirty="0" err="1"/>
              <a:t>vt</a:t>
            </a:r>
            <a:r>
              <a:rPr lang="en-US" sz="3000" i="1" dirty="0"/>
              <a:t> </a:t>
            </a:r>
            <a:r>
              <a:rPr lang="en-US" sz="3000" dirty="0"/>
              <a:t>+ </a:t>
            </a:r>
            <a:r>
              <a:rPr lang="en-US" sz="3000" i="1" dirty="0"/>
              <a:t>c </a:t>
            </a: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14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268312"/>
              </p:ext>
            </p:extLst>
          </p:nvPr>
        </p:nvGraphicFramePr>
        <p:xfrm>
          <a:off x="2540149" y="1124744"/>
          <a:ext cx="1167755" cy="52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9" name="Equation" r:id="rId4" imgW="457002" imgH="203112" progId="Equation.DSMT4">
                  <p:embed/>
                </p:oleObj>
              </mc:Choice>
              <mc:Fallback>
                <p:oleObj name="Equation" r:id="rId4" imgW="457002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149" y="1124744"/>
                        <a:ext cx="1167755" cy="521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2F8C935-C57B-4C82-BCEB-176FB4AFBB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384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Построение математической модели. 2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496728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Модель 1.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>
                <a:solidFill>
                  <a:srgbClr val="FF0000"/>
                </a:solidFill>
              </a:rPr>
              <a:t>Решение:   </a:t>
            </a:r>
            <a:r>
              <a:rPr lang="en-US" sz="3000" i="1" dirty="0"/>
              <a:t>y</a:t>
            </a:r>
            <a:r>
              <a:rPr lang="en-US" sz="3000" dirty="0"/>
              <a:t>(</a:t>
            </a:r>
            <a:r>
              <a:rPr lang="en-US" sz="3000" i="1" dirty="0"/>
              <a:t>t</a:t>
            </a:r>
            <a:r>
              <a:rPr lang="en-US" sz="3000" dirty="0"/>
              <a:t>)</a:t>
            </a:r>
            <a:r>
              <a:rPr lang="ru-RU" sz="3000" dirty="0"/>
              <a:t> </a:t>
            </a:r>
            <a:r>
              <a:rPr lang="en-US" sz="3000" dirty="0"/>
              <a:t>= </a:t>
            </a:r>
            <a:r>
              <a:rPr lang="en-US" sz="3000" i="1" dirty="0" err="1"/>
              <a:t>vt</a:t>
            </a:r>
            <a:r>
              <a:rPr lang="en-US" sz="3000" i="1" dirty="0"/>
              <a:t> </a:t>
            </a:r>
            <a:r>
              <a:rPr lang="en-US" sz="3000" dirty="0"/>
              <a:t>+ </a:t>
            </a:r>
            <a:r>
              <a:rPr lang="en-US" sz="3000" i="1" dirty="0"/>
              <a:t>c </a:t>
            </a: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/>
              <a:t>Вопрос</a:t>
            </a:r>
            <a:r>
              <a:rPr lang="ru-RU" sz="3000" dirty="0"/>
              <a:t>:</a:t>
            </a:r>
            <a:r>
              <a:rPr lang="ru-RU" sz="3000" dirty="0">
                <a:solidFill>
                  <a:srgbClr val="0070C0"/>
                </a:solidFill>
              </a:rPr>
              <a:t> Почему модель 1 не удовлетворительна?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540149" y="1124744"/>
          <a:ext cx="1167755" cy="52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4" name="Equation" r:id="rId4" imgW="457002" imgH="203112" progId="Equation.DSMT4">
                  <p:embed/>
                </p:oleObj>
              </mc:Choice>
              <mc:Fallback>
                <p:oleObj name="Equation" r:id="rId4" imgW="457002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149" y="1124744"/>
                        <a:ext cx="1167755" cy="521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E5FAD5A-FA81-405E-BD78-AECBEE5922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DD4BDCA8-5DCB-4718-B007-C7C3480B83FA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396314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Построение математической модели. 2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496728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Модель 1.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6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>
                <a:solidFill>
                  <a:srgbClr val="FF0000"/>
                </a:solidFill>
              </a:rPr>
              <a:t>Решение:   </a:t>
            </a:r>
            <a:r>
              <a:rPr lang="en-US" sz="3000" i="1" dirty="0"/>
              <a:t>y</a:t>
            </a:r>
            <a:r>
              <a:rPr lang="en-US" sz="3000" dirty="0"/>
              <a:t>(</a:t>
            </a:r>
            <a:r>
              <a:rPr lang="en-US" sz="3000" i="1" dirty="0"/>
              <a:t>t</a:t>
            </a:r>
            <a:r>
              <a:rPr lang="en-US" sz="3000" dirty="0"/>
              <a:t>)</a:t>
            </a:r>
            <a:r>
              <a:rPr lang="ru-RU" sz="3000" dirty="0"/>
              <a:t> </a:t>
            </a:r>
            <a:r>
              <a:rPr lang="en-US" sz="3000" dirty="0"/>
              <a:t>= </a:t>
            </a:r>
            <a:r>
              <a:rPr lang="en-US" sz="3000" i="1" dirty="0" err="1"/>
              <a:t>vt</a:t>
            </a:r>
            <a:r>
              <a:rPr lang="en-US" sz="3000" i="1" dirty="0"/>
              <a:t> </a:t>
            </a:r>
            <a:r>
              <a:rPr lang="en-US" sz="3000" dirty="0"/>
              <a:t>+ </a:t>
            </a:r>
            <a:r>
              <a:rPr lang="en-US" sz="3000" i="1" dirty="0"/>
              <a:t>c </a:t>
            </a: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16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Вопрос:</a:t>
            </a:r>
            <a:r>
              <a:rPr lang="ru-RU" sz="3000" dirty="0">
                <a:solidFill>
                  <a:srgbClr val="0070C0"/>
                </a:solidFill>
              </a:rPr>
              <a:t> Почему модель 1 не удовлетворительна?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600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/>
              <a:t>Ответ</a:t>
            </a:r>
            <a:r>
              <a:rPr lang="ru-RU" sz="3000" dirty="0"/>
              <a:t>: </a:t>
            </a:r>
            <a:r>
              <a:rPr lang="ru-RU" sz="3000" dirty="0">
                <a:solidFill>
                  <a:srgbClr val="FF00FF"/>
                </a:solidFill>
              </a:rPr>
              <a:t>Решение зависит от произвольной константы </a:t>
            </a:r>
            <a:r>
              <a:rPr lang="ru-RU" sz="3000" i="1" dirty="0">
                <a:solidFill>
                  <a:srgbClr val="FF00FF"/>
                </a:solidFill>
              </a:rPr>
              <a:t>с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600" i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540149" y="1124744"/>
          <a:ext cx="1167755" cy="52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0" name="Equation" r:id="rId4" imgW="457002" imgH="203112" progId="Equation.DSMT4">
                  <p:embed/>
                </p:oleObj>
              </mc:Choice>
              <mc:Fallback>
                <p:oleObj name="Equation" r:id="rId4" imgW="457002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149" y="1124744"/>
                        <a:ext cx="1167755" cy="521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FB8EAD1-3039-48AD-A486-BF7FA9781F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4268DBFD-B4F5-42D5-BC8B-526291C84ACE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0888503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Построение математической модели. 2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496728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Модель 1.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6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>
                <a:solidFill>
                  <a:srgbClr val="FF0000"/>
                </a:solidFill>
              </a:rPr>
              <a:t>Решение:   </a:t>
            </a:r>
            <a:r>
              <a:rPr lang="en-US" sz="3000" i="1" dirty="0"/>
              <a:t>y</a:t>
            </a:r>
            <a:r>
              <a:rPr lang="en-US" sz="3000" dirty="0"/>
              <a:t>(</a:t>
            </a:r>
            <a:r>
              <a:rPr lang="en-US" sz="3000" i="1" dirty="0"/>
              <a:t>t</a:t>
            </a:r>
            <a:r>
              <a:rPr lang="en-US" sz="3000" dirty="0"/>
              <a:t>)</a:t>
            </a:r>
            <a:r>
              <a:rPr lang="ru-RU" sz="3000" dirty="0"/>
              <a:t> </a:t>
            </a:r>
            <a:r>
              <a:rPr lang="en-US" sz="3000" dirty="0"/>
              <a:t>= </a:t>
            </a:r>
            <a:r>
              <a:rPr lang="en-US" sz="3000" i="1" dirty="0" err="1"/>
              <a:t>vt</a:t>
            </a:r>
            <a:r>
              <a:rPr lang="en-US" sz="3000" i="1" dirty="0"/>
              <a:t> </a:t>
            </a:r>
            <a:r>
              <a:rPr lang="en-US" sz="3000" dirty="0"/>
              <a:t>+ </a:t>
            </a:r>
            <a:r>
              <a:rPr lang="en-US" sz="3000" i="1" dirty="0"/>
              <a:t>c </a:t>
            </a: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16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Вопрос:</a:t>
            </a:r>
            <a:r>
              <a:rPr lang="ru-RU" sz="3000" dirty="0">
                <a:solidFill>
                  <a:srgbClr val="0070C0"/>
                </a:solidFill>
              </a:rPr>
              <a:t> Почему модель 1 не удовлетворительна?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600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Ответ: </a:t>
            </a:r>
            <a:r>
              <a:rPr lang="ru-RU" sz="3000" dirty="0">
                <a:solidFill>
                  <a:srgbClr val="FF00FF"/>
                </a:solidFill>
              </a:rPr>
              <a:t>Решение зависит от произвольной константы </a:t>
            </a:r>
            <a:r>
              <a:rPr lang="ru-RU" sz="3000" i="1" dirty="0">
                <a:solidFill>
                  <a:srgbClr val="FF00FF"/>
                </a:solidFill>
              </a:rPr>
              <a:t>с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600" i="1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/>
              <a:t>Вопрос</a:t>
            </a:r>
            <a:r>
              <a:rPr lang="ru-RU" sz="3000" dirty="0"/>
              <a:t>:</a:t>
            </a:r>
            <a:r>
              <a:rPr lang="ru-RU" sz="3000" dirty="0">
                <a:solidFill>
                  <a:srgbClr val="0070C0"/>
                </a:solidFill>
              </a:rPr>
              <a:t> Что делать?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540149" y="1124744"/>
          <a:ext cx="1167755" cy="52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4" name="Equation" r:id="rId4" imgW="457002" imgH="203112" progId="Equation.DSMT4">
                  <p:embed/>
                </p:oleObj>
              </mc:Choice>
              <mc:Fallback>
                <p:oleObj name="Equation" r:id="rId4" imgW="457002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149" y="1124744"/>
                        <a:ext cx="1167755" cy="521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C6DDF7A-B075-4487-82EA-C8E18A29DC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DCD84DA2-6A3C-41A7-91E0-9EA706DA27CA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8693330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Построение математической модели. 2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496728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Модель 1.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6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>
                <a:solidFill>
                  <a:srgbClr val="FF0000"/>
                </a:solidFill>
              </a:rPr>
              <a:t>Решение:   </a:t>
            </a:r>
            <a:r>
              <a:rPr lang="en-US" sz="3000" i="1" dirty="0"/>
              <a:t>y</a:t>
            </a:r>
            <a:r>
              <a:rPr lang="en-US" sz="3000" dirty="0"/>
              <a:t>(</a:t>
            </a:r>
            <a:r>
              <a:rPr lang="en-US" sz="3000" i="1" dirty="0"/>
              <a:t>t</a:t>
            </a:r>
            <a:r>
              <a:rPr lang="en-US" sz="3000" dirty="0"/>
              <a:t>)</a:t>
            </a:r>
            <a:r>
              <a:rPr lang="ru-RU" sz="3000" dirty="0"/>
              <a:t> </a:t>
            </a:r>
            <a:r>
              <a:rPr lang="en-US" sz="3000" dirty="0"/>
              <a:t>= </a:t>
            </a:r>
            <a:r>
              <a:rPr lang="en-US" sz="3000" i="1" dirty="0" err="1"/>
              <a:t>vt</a:t>
            </a:r>
            <a:r>
              <a:rPr lang="en-US" sz="3000" i="1" dirty="0"/>
              <a:t> </a:t>
            </a:r>
            <a:r>
              <a:rPr lang="en-US" sz="3000" dirty="0"/>
              <a:t>+ </a:t>
            </a:r>
            <a:r>
              <a:rPr lang="en-US" sz="3000" i="1" dirty="0"/>
              <a:t>c </a:t>
            </a: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16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Вопрос:</a:t>
            </a:r>
            <a:r>
              <a:rPr lang="ru-RU" sz="3000" dirty="0">
                <a:solidFill>
                  <a:srgbClr val="0070C0"/>
                </a:solidFill>
              </a:rPr>
              <a:t> Почему модель 1 не удовлетворительна?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600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Ответ: </a:t>
            </a:r>
            <a:r>
              <a:rPr lang="ru-RU" sz="3000" dirty="0">
                <a:solidFill>
                  <a:srgbClr val="FF00FF"/>
                </a:solidFill>
              </a:rPr>
              <a:t>Решение зависит от произвольной константы </a:t>
            </a:r>
            <a:r>
              <a:rPr lang="ru-RU" sz="3000" i="1" dirty="0">
                <a:solidFill>
                  <a:srgbClr val="FF00FF"/>
                </a:solidFill>
              </a:rPr>
              <a:t>с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600" i="1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Вопрос:</a:t>
            </a:r>
            <a:r>
              <a:rPr lang="ru-RU" sz="3000" dirty="0">
                <a:solidFill>
                  <a:srgbClr val="0070C0"/>
                </a:solidFill>
              </a:rPr>
              <a:t> Что делать?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600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/>
              <a:t>Ответ</a:t>
            </a:r>
            <a:r>
              <a:rPr lang="ru-RU" sz="3000" dirty="0"/>
              <a:t>: </a:t>
            </a:r>
            <a:r>
              <a:rPr lang="ru-RU" sz="3000" dirty="0">
                <a:solidFill>
                  <a:srgbClr val="FF00FF"/>
                </a:solidFill>
              </a:rPr>
              <a:t>Добавить начальное условие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540149" y="1124744"/>
          <a:ext cx="1167755" cy="52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8" name="Equation" r:id="rId4" imgW="457002" imgH="203112" progId="Equation.DSMT4">
                  <p:embed/>
                </p:oleObj>
              </mc:Choice>
              <mc:Fallback>
                <p:oleObj name="Equation" r:id="rId4" imgW="457002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149" y="1124744"/>
                        <a:ext cx="1167755" cy="521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90E181-6888-49EE-B532-9751353618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13" name="Блок-схема: альтернативный процесс 12">
            <a:extLst>
              <a:ext uri="{FF2B5EF4-FFF2-40B4-BE49-F238E27FC236}">
                <a16:creationId xmlns:a16="http://schemas.microsoft.com/office/drawing/2014/main" id="{F448F791-B51B-437C-9C54-4AAA000D4C9F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305302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58102" y="-30162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Содержание лекции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0" y="762001"/>
            <a:ext cx="9144000" cy="5333999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Моделирование и процесс познания</a:t>
            </a:r>
            <a:r>
              <a:rPr lang="ru-RU" dirty="0"/>
              <a:t> </a:t>
            </a:r>
          </a:p>
          <a:p>
            <a:pPr marL="0" indent="0">
              <a:buNone/>
            </a:pPr>
            <a:endParaRPr lang="ru-RU" sz="1600" dirty="0"/>
          </a:p>
          <a:p>
            <a:r>
              <a:rPr lang="ru-RU" dirty="0">
                <a:solidFill>
                  <a:srgbClr val="FF0000"/>
                </a:solidFill>
              </a:rPr>
              <a:t>Математическое моделирование – мост между Математикой и окружающим миром</a:t>
            </a:r>
          </a:p>
          <a:p>
            <a:pPr marL="0" indent="0">
              <a:buNone/>
            </a:pPr>
            <a:endParaRPr lang="ru-RU" sz="1600" dirty="0"/>
          </a:p>
          <a:p>
            <a:r>
              <a:rPr lang="ru-RU" sz="3100" b="1" dirty="0">
                <a:solidFill>
                  <a:srgbClr val="00B050"/>
                </a:solidFill>
              </a:rPr>
              <a:t>Принципы построения математических моделей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en-US" sz="20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en-US" sz="2400" dirty="0"/>
              <a:t>                                        </a:t>
            </a: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09736" y="76200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ru-RU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75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7D415B-1884-4778-A427-35F6B09166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296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Построение математической модели. 2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57593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Модель 1.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6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>
                <a:solidFill>
                  <a:srgbClr val="FF0000"/>
                </a:solidFill>
              </a:rPr>
              <a:t>Решение:   </a:t>
            </a:r>
            <a:r>
              <a:rPr lang="en-US" sz="3000" i="1" dirty="0"/>
              <a:t>y</a:t>
            </a:r>
            <a:r>
              <a:rPr lang="en-US" sz="3000" dirty="0"/>
              <a:t>(</a:t>
            </a:r>
            <a:r>
              <a:rPr lang="en-US" sz="3000" i="1" dirty="0"/>
              <a:t>t</a:t>
            </a:r>
            <a:r>
              <a:rPr lang="en-US" sz="3000" dirty="0"/>
              <a:t>)</a:t>
            </a:r>
            <a:r>
              <a:rPr lang="ru-RU" sz="3000" dirty="0"/>
              <a:t> </a:t>
            </a:r>
            <a:r>
              <a:rPr lang="en-US" sz="3000" dirty="0"/>
              <a:t>= </a:t>
            </a:r>
            <a:r>
              <a:rPr lang="en-US" sz="3000" i="1" dirty="0" err="1"/>
              <a:t>vt</a:t>
            </a:r>
            <a:r>
              <a:rPr lang="en-US" sz="3000" i="1" dirty="0"/>
              <a:t> </a:t>
            </a:r>
            <a:r>
              <a:rPr lang="en-US" sz="3000" dirty="0"/>
              <a:t>+ </a:t>
            </a:r>
            <a:r>
              <a:rPr lang="en-US" sz="3000" i="1" dirty="0"/>
              <a:t>c </a:t>
            </a: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16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Вопрос:</a:t>
            </a:r>
            <a:r>
              <a:rPr lang="ru-RU" sz="3000" dirty="0">
                <a:solidFill>
                  <a:srgbClr val="0070C0"/>
                </a:solidFill>
              </a:rPr>
              <a:t> Почему модель 1 не удовлетворительна?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600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Ответ: </a:t>
            </a:r>
            <a:r>
              <a:rPr lang="ru-RU" sz="3000" dirty="0">
                <a:solidFill>
                  <a:srgbClr val="FF00FF"/>
                </a:solidFill>
              </a:rPr>
              <a:t>Решение зависит от произвольной константы </a:t>
            </a:r>
            <a:r>
              <a:rPr lang="ru-RU" sz="3000" i="1" dirty="0">
                <a:solidFill>
                  <a:srgbClr val="FF00FF"/>
                </a:solidFill>
              </a:rPr>
              <a:t>с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600" i="1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Вопрос:</a:t>
            </a:r>
            <a:r>
              <a:rPr lang="ru-RU" sz="3000" dirty="0">
                <a:solidFill>
                  <a:srgbClr val="0070C0"/>
                </a:solidFill>
              </a:rPr>
              <a:t> Что делать?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600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/>
              <a:t>Ответ</a:t>
            </a:r>
            <a:r>
              <a:rPr lang="ru-RU" sz="3000" dirty="0"/>
              <a:t>: </a:t>
            </a:r>
            <a:r>
              <a:rPr lang="ru-RU" sz="3000" dirty="0">
                <a:solidFill>
                  <a:srgbClr val="FF00FF"/>
                </a:solidFill>
              </a:rPr>
              <a:t>Добавить начальное условие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600" dirty="0">
              <a:solidFill>
                <a:srgbClr val="FF00FF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/>
              <a:t>Модель 2. 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652691"/>
              </p:ext>
            </p:extLst>
          </p:nvPr>
        </p:nvGraphicFramePr>
        <p:xfrm>
          <a:off x="2540149" y="1124744"/>
          <a:ext cx="1167755" cy="52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7" name="Equation" r:id="rId4" imgW="457002" imgH="203112" progId="Equation.DSMT4">
                  <p:embed/>
                </p:oleObj>
              </mc:Choice>
              <mc:Fallback>
                <p:oleObj name="Equation" r:id="rId4" imgW="457002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149" y="1124744"/>
                        <a:ext cx="1167755" cy="521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959905"/>
              </p:ext>
            </p:extLst>
          </p:nvPr>
        </p:nvGraphicFramePr>
        <p:xfrm>
          <a:off x="2123728" y="6205538"/>
          <a:ext cx="275748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8" name="Equation" r:id="rId6" imgW="1079280" imgH="228600" progId="Equation.DSMT4">
                  <p:embed/>
                </p:oleObj>
              </mc:Choice>
              <mc:Fallback>
                <p:oleObj name="Equation" r:id="rId6" imgW="1079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6205538"/>
                        <a:ext cx="2757488" cy="587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9B5E240-B797-407E-AE74-6054519248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13" name="Блок-схема: альтернативный процесс 12">
            <a:extLst>
              <a:ext uri="{FF2B5EF4-FFF2-40B4-BE49-F238E27FC236}">
                <a16:creationId xmlns:a16="http://schemas.microsoft.com/office/drawing/2014/main" id="{5F2105AA-83CB-42FF-B317-3B864BA2D23C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3466610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Построение математической модели. </a:t>
            </a:r>
            <a:r>
              <a:rPr lang="en-US" sz="3600" b="1" dirty="0"/>
              <a:t>3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57593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/>
              <a:t>Модель </a:t>
            </a:r>
            <a:r>
              <a:rPr lang="en-US" sz="3000" b="1" dirty="0"/>
              <a:t>2</a:t>
            </a:r>
            <a:r>
              <a:rPr lang="ru-RU" sz="3000" dirty="0"/>
              <a:t>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6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ru-RU" dirty="0"/>
              <a:t>5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076607"/>
              </p:ext>
            </p:extLst>
          </p:nvPr>
        </p:nvGraphicFramePr>
        <p:xfrm>
          <a:off x="1907704" y="1104392"/>
          <a:ext cx="275748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6" name="Equation" r:id="rId4" imgW="1079280" imgH="228600" progId="Equation.DSMT4">
                  <p:embed/>
                </p:oleObj>
              </mc:Choice>
              <mc:Fallback>
                <p:oleObj name="Equation" r:id="rId4" imgW="1079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104392"/>
                        <a:ext cx="2757488" cy="587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A13DFBC-8964-4B91-9BDF-70764D9D75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491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Построение математической модели. </a:t>
            </a:r>
            <a:r>
              <a:rPr lang="en-US" sz="3600" b="1" dirty="0"/>
              <a:t>3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57593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Модель </a:t>
            </a:r>
            <a:r>
              <a:rPr lang="en-US" sz="3000" dirty="0"/>
              <a:t>2</a:t>
            </a:r>
            <a:r>
              <a:rPr lang="ru-RU" sz="3000" dirty="0"/>
              <a:t>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6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>
                <a:solidFill>
                  <a:srgbClr val="FF0000"/>
                </a:solidFill>
              </a:rPr>
              <a:t>Решение</a:t>
            </a:r>
            <a:r>
              <a:rPr lang="ru-RU" sz="3000" dirty="0">
                <a:solidFill>
                  <a:srgbClr val="FF0000"/>
                </a:solidFill>
              </a:rPr>
              <a:t>:   </a:t>
            </a:r>
            <a:r>
              <a:rPr lang="ru-RU" sz="2800" i="1" dirty="0"/>
              <a:t>у</a:t>
            </a:r>
            <a:r>
              <a:rPr lang="ru-RU" sz="2800" dirty="0"/>
              <a:t>(</a:t>
            </a:r>
            <a:r>
              <a:rPr lang="ru-RU" sz="2800" i="1" dirty="0"/>
              <a:t>t</a:t>
            </a:r>
            <a:r>
              <a:rPr lang="ru-RU" sz="2800" dirty="0"/>
              <a:t>)</a:t>
            </a:r>
            <a:r>
              <a:rPr lang="ru-RU" sz="2800" i="1" dirty="0"/>
              <a:t> = у</a:t>
            </a:r>
            <a:r>
              <a:rPr lang="ru-RU" sz="2800" baseline="-25000" dirty="0"/>
              <a:t>0</a:t>
            </a:r>
            <a:r>
              <a:rPr lang="ru-RU" sz="2800" i="1" dirty="0"/>
              <a:t> + v</a:t>
            </a:r>
            <a:r>
              <a:rPr lang="ru-RU" sz="2800" dirty="0"/>
              <a:t>(</a:t>
            </a:r>
            <a:r>
              <a:rPr lang="ru-RU" sz="2800" i="1" dirty="0"/>
              <a:t>t </a:t>
            </a:r>
            <a:r>
              <a:rPr lang="ru-RU" sz="2800" dirty="0"/>
              <a:t>–</a:t>
            </a:r>
            <a:r>
              <a:rPr lang="ru-RU" sz="2800" i="1" dirty="0"/>
              <a:t> t</a:t>
            </a:r>
            <a:r>
              <a:rPr lang="ru-RU" sz="2800" baseline="-25000" dirty="0"/>
              <a:t>0</a:t>
            </a:r>
            <a:r>
              <a:rPr lang="ru-RU" sz="2800" dirty="0"/>
              <a:t>). </a:t>
            </a:r>
            <a:endParaRPr lang="en-US" sz="2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16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ru-RU" dirty="0"/>
              <a:t>5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1907704" y="1104392"/>
          <a:ext cx="275748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1" name="Equation" r:id="rId4" imgW="1079280" imgH="228600" progId="Equation.DSMT4">
                  <p:embed/>
                </p:oleObj>
              </mc:Choice>
              <mc:Fallback>
                <p:oleObj name="Equation" r:id="rId4" imgW="1079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104392"/>
                        <a:ext cx="2757488" cy="587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A1316B3-78AD-43BB-A33F-DA15E295EC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927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Построение математической модели. </a:t>
            </a:r>
            <a:r>
              <a:rPr lang="en-US" sz="3600" b="1" dirty="0"/>
              <a:t>3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57593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Модель </a:t>
            </a:r>
            <a:r>
              <a:rPr lang="en-US" sz="3000" dirty="0"/>
              <a:t>2</a:t>
            </a:r>
            <a:r>
              <a:rPr lang="ru-RU" sz="3000" dirty="0"/>
              <a:t>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6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>
                <a:solidFill>
                  <a:srgbClr val="FF0000"/>
                </a:solidFill>
              </a:rPr>
              <a:t>Решение:   </a:t>
            </a:r>
            <a:r>
              <a:rPr lang="ru-RU" sz="2800" i="1" dirty="0"/>
              <a:t>у</a:t>
            </a:r>
            <a:r>
              <a:rPr lang="ru-RU" sz="2800" dirty="0"/>
              <a:t>(</a:t>
            </a:r>
            <a:r>
              <a:rPr lang="ru-RU" sz="2800" i="1" dirty="0"/>
              <a:t>t</a:t>
            </a:r>
            <a:r>
              <a:rPr lang="ru-RU" sz="2800" dirty="0"/>
              <a:t>)</a:t>
            </a:r>
            <a:r>
              <a:rPr lang="ru-RU" sz="2800" i="1" dirty="0"/>
              <a:t> = у</a:t>
            </a:r>
            <a:r>
              <a:rPr lang="ru-RU" sz="2800" baseline="-25000" dirty="0"/>
              <a:t>0</a:t>
            </a:r>
            <a:r>
              <a:rPr lang="ru-RU" sz="2800" i="1" dirty="0"/>
              <a:t> + v</a:t>
            </a:r>
            <a:r>
              <a:rPr lang="ru-RU" sz="2800" dirty="0"/>
              <a:t>(</a:t>
            </a:r>
            <a:r>
              <a:rPr lang="ru-RU" sz="2800" i="1" dirty="0"/>
              <a:t>t </a:t>
            </a:r>
            <a:r>
              <a:rPr lang="ru-RU" sz="2800" dirty="0"/>
              <a:t>–</a:t>
            </a:r>
            <a:r>
              <a:rPr lang="ru-RU" sz="2800" i="1" dirty="0"/>
              <a:t> t</a:t>
            </a:r>
            <a:r>
              <a:rPr lang="ru-RU" sz="2800" baseline="-25000" dirty="0"/>
              <a:t>0</a:t>
            </a:r>
            <a:r>
              <a:rPr lang="ru-RU" sz="2800" dirty="0"/>
              <a:t>). </a:t>
            </a:r>
            <a:endParaRPr lang="en-US" sz="2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16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/>
              <a:t>Вопрос:</a:t>
            </a:r>
            <a:r>
              <a:rPr lang="ru-RU" sz="3000" b="1" dirty="0">
                <a:solidFill>
                  <a:srgbClr val="0070C0"/>
                </a:solidFill>
              </a:rPr>
              <a:t> Почему модель 2 не удовлетворительна?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ru-RU" dirty="0"/>
              <a:t>5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1907704" y="1104392"/>
          <a:ext cx="275748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5" name="Equation" r:id="rId4" imgW="1079280" imgH="228600" progId="Equation.DSMT4">
                  <p:embed/>
                </p:oleObj>
              </mc:Choice>
              <mc:Fallback>
                <p:oleObj name="Equation" r:id="rId4" imgW="1079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104392"/>
                        <a:ext cx="2757488" cy="587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2727550-4D44-4F2C-AF24-5C286843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025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Построение математической модели. </a:t>
            </a:r>
            <a:r>
              <a:rPr lang="en-US" sz="3600" b="1" dirty="0"/>
              <a:t>3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57593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Модель </a:t>
            </a:r>
            <a:r>
              <a:rPr lang="en-US" sz="3000" dirty="0"/>
              <a:t>2</a:t>
            </a:r>
            <a:r>
              <a:rPr lang="ru-RU" sz="3000" dirty="0"/>
              <a:t>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6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>
                <a:solidFill>
                  <a:srgbClr val="FF0000"/>
                </a:solidFill>
              </a:rPr>
              <a:t>Решение</a:t>
            </a:r>
            <a:r>
              <a:rPr lang="ru-RU" sz="3000" dirty="0">
                <a:solidFill>
                  <a:srgbClr val="FF0000"/>
                </a:solidFill>
              </a:rPr>
              <a:t>:   </a:t>
            </a:r>
            <a:r>
              <a:rPr lang="ru-RU" sz="2800" i="1" dirty="0"/>
              <a:t>у</a:t>
            </a:r>
            <a:r>
              <a:rPr lang="ru-RU" sz="2800" dirty="0"/>
              <a:t>(</a:t>
            </a:r>
            <a:r>
              <a:rPr lang="ru-RU" sz="2800" i="1" dirty="0"/>
              <a:t>t</a:t>
            </a:r>
            <a:r>
              <a:rPr lang="ru-RU" sz="2800" dirty="0"/>
              <a:t>)</a:t>
            </a:r>
            <a:r>
              <a:rPr lang="ru-RU" sz="2800" i="1" dirty="0"/>
              <a:t> = у</a:t>
            </a:r>
            <a:r>
              <a:rPr lang="ru-RU" sz="2800" baseline="-25000" dirty="0"/>
              <a:t>0</a:t>
            </a:r>
            <a:r>
              <a:rPr lang="ru-RU" sz="2800" i="1" dirty="0"/>
              <a:t> + v</a:t>
            </a:r>
            <a:r>
              <a:rPr lang="ru-RU" sz="2800" dirty="0"/>
              <a:t>(</a:t>
            </a:r>
            <a:r>
              <a:rPr lang="ru-RU" sz="2800" i="1" dirty="0"/>
              <a:t>t </a:t>
            </a:r>
            <a:r>
              <a:rPr lang="ru-RU" sz="2800" dirty="0"/>
              <a:t>–</a:t>
            </a:r>
            <a:r>
              <a:rPr lang="ru-RU" sz="2800" i="1" dirty="0"/>
              <a:t> t</a:t>
            </a:r>
            <a:r>
              <a:rPr lang="ru-RU" sz="2800" baseline="-25000" dirty="0"/>
              <a:t>0</a:t>
            </a:r>
            <a:r>
              <a:rPr lang="ru-RU" sz="2800" dirty="0"/>
              <a:t>). </a:t>
            </a:r>
            <a:endParaRPr lang="en-US" sz="2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16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Вопрос:</a:t>
            </a:r>
            <a:r>
              <a:rPr lang="ru-RU" sz="3000" dirty="0">
                <a:solidFill>
                  <a:srgbClr val="0070C0"/>
                </a:solidFill>
              </a:rPr>
              <a:t> Почему модель 2 не удовлетворительна?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600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/>
              <a:t>Ответ</a:t>
            </a:r>
            <a:r>
              <a:rPr lang="ru-RU" sz="3000" dirty="0"/>
              <a:t>: </a:t>
            </a:r>
            <a:r>
              <a:rPr lang="ru-RU" sz="3000" b="1" dirty="0">
                <a:solidFill>
                  <a:srgbClr val="FF00FF"/>
                </a:solidFill>
              </a:rPr>
              <a:t>Скорость – переменная величина!</a:t>
            </a:r>
            <a:endParaRPr lang="ru-RU" sz="3000" b="1" i="1" dirty="0">
              <a:solidFill>
                <a:srgbClr val="FF00FF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1600" i="1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ru-RU" dirty="0"/>
              <a:t>5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1907704" y="1104392"/>
          <a:ext cx="275748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9" name="Equation" r:id="rId4" imgW="1079280" imgH="228600" progId="Equation.DSMT4">
                  <p:embed/>
                </p:oleObj>
              </mc:Choice>
              <mc:Fallback>
                <p:oleObj name="Equation" r:id="rId4" imgW="1079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104392"/>
                        <a:ext cx="2757488" cy="587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88C3255-1366-4E88-A95C-0488581070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763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Построение математической модели. </a:t>
            </a:r>
            <a:r>
              <a:rPr lang="en-US" sz="3600" b="1" dirty="0"/>
              <a:t>3</a:t>
            </a: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57593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Модель </a:t>
            </a:r>
            <a:r>
              <a:rPr lang="en-US" sz="3000" dirty="0"/>
              <a:t>2</a:t>
            </a:r>
            <a:r>
              <a:rPr lang="ru-RU" sz="3000" dirty="0"/>
              <a:t>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6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>
                <a:solidFill>
                  <a:srgbClr val="FF0000"/>
                </a:solidFill>
              </a:rPr>
              <a:t>Решение:   </a:t>
            </a:r>
            <a:r>
              <a:rPr lang="ru-RU" sz="2800" i="1" dirty="0"/>
              <a:t>у</a:t>
            </a:r>
            <a:r>
              <a:rPr lang="ru-RU" sz="2800" dirty="0"/>
              <a:t>(</a:t>
            </a:r>
            <a:r>
              <a:rPr lang="ru-RU" sz="2800" i="1" dirty="0"/>
              <a:t>t</a:t>
            </a:r>
            <a:r>
              <a:rPr lang="ru-RU" sz="2800" dirty="0"/>
              <a:t>)</a:t>
            </a:r>
            <a:r>
              <a:rPr lang="ru-RU" sz="2800" i="1" dirty="0"/>
              <a:t> = у</a:t>
            </a:r>
            <a:r>
              <a:rPr lang="ru-RU" sz="2800" baseline="-25000" dirty="0"/>
              <a:t>0</a:t>
            </a:r>
            <a:r>
              <a:rPr lang="ru-RU" sz="2800" i="1" dirty="0"/>
              <a:t> + v</a:t>
            </a:r>
            <a:r>
              <a:rPr lang="ru-RU" sz="2800" dirty="0"/>
              <a:t>(</a:t>
            </a:r>
            <a:r>
              <a:rPr lang="ru-RU" sz="2800" i="1" dirty="0"/>
              <a:t>t </a:t>
            </a:r>
            <a:r>
              <a:rPr lang="ru-RU" sz="2800" dirty="0"/>
              <a:t>–</a:t>
            </a:r>
            <a:r>
              <a:rPr lang="ru-RU" sz="2800" i="1" dirty="0"/>
              <a:t> t</a:t>
            </a:r>
            <a:r>
              <a:rPr lang="ru-RU" sz="2800" baseline="-25000" dirty="0"/>
              <a:t>0</a:t>
            </a:r>
            <a:r>
              <a:rPr lang="ru-RU" sz="2800" dirty="0"/>
              <a:t>). </a:t>
            </a:r>
            <a:endParaRPr lang="en-US" sz="2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16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Вопрос:</a:t>
            </a:r>
            <a:r>
              <a:rPr lang="ru-RU" sz="3000" dirty="0">
                <a:solidFill>
                  <a:srgbClr val="0070C0"/>
                </a:solidFill>
              </a:rPr>
              <a:t> Почему модель 2 не удовлетворительна?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600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Ответ: </a:t>
            </a:r>
            <a:r>
              <a:rPr lang="ru-RU" sz="3000" b="1" dirty="0">
                <a:solidFill>
                  <a:srgbClr val="FF00FF"/>
                </a:solidFill>
              </a:rPr>
              <a:t>Скорость – переменная величина!</a:t>
            </a:r>
            <a:endParaRPr lang="ru-RU" sz="3000" b="1" i="1" dirty="0">
              <a:solidFill>
                <a:srgbClr val="FF00FF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1600" i="1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/>
              <a:t>Модель 3. 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                       с переменной скоростью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ru-RU" dirty="0"/>
              <a:t>5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1907704" y="1104392"/>
          <a:ext cx="275748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3" name="Equation" r:id="rId4" imgW="1079280" imgH="228600" progId="Equation.DSMT4">
                  <p:embed/>
                </p:oleObj>
              </mc:Choice>
              <mc:Fallback>
                <p:oleObj name="Equation" r:id="rId4" imgW="1079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104392"/>
                        <a:ext cx="2757488" cy="587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068550"/>
              </p:ext>
            </p:extLst>
          </p:nvPr>
        </p:nvGraphicFramePr>
        <p:xfrm>
          <a:off x="2030536" y="4509120"/>
          <a:ext cx="275748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4" name="Equation" r:id="rId6" imgW="1079280" imgH="228600" progId="Equation.DSMT4">
                  <p:embed/>
                </p:oleObj>
              </mc:Choice>
              <mc:Fallback>
                <p:oleObj name="Equation" r:id="rId6" imgW="1079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536" y="4509120"/>
                        <a:ext cx="2757488" cy="587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1F3E5BC-D462-425D-BB9C-36A64B76A8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902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Построение математической модели. 4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57593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/>
              <a:t>Модель 3</a:t>
            </a:r>
            <a:r>
              <a:rPr lang="ru-RU" sz="3000" dirty="0"/>
              <a:t>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6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ru-RU" dirty="0"/>
              <a:t>6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1907704" y="1104392"/>
          <a:ext cx="275748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7" name="Equation" r:id="rId4" imgW="1079280" imgH="228600" progId="Equation.DSMT4">
                  <p:embed/>
                </p:oleObj>
              </mc:Choice>
              <mc:Fallback>
                <p:oleObj name="Equation" r:id="rId4" imgW="1079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104392"/>
                        <a:ext cx="2757488" cy="587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6A70F5B-0B6B-4AA9-AFED-D030BCCDBA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597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Построение математической модели. 4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57593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Модель 3.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6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>
                <a:solidFill>
                  <a:srgbClr val="FF0000"/>
                </a:solidFill>
              </a:rPr>
              <a:t>Решение</a:t>
            </a:r>
            <a:r>
              <a:rPr lang="ru-RU" sz="3000" dirty="0">
                <a:solidFill>
                  <a:srgbClr val="FF0000"/>
                </a:solidFill>
              </a:rPr>
              <a:t>:</a:t>
            </a:r>
          </a:p>
          <a:p>
            <a:pPr marL="0" indent="0" algn="just">
              <a:spcBef>
                <a:spcPts val="600"/>
              </a:spcBef>
              <a:buNone/>
            </a:pPr>
            <a:endParaRPr lang="en-US" sz="16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1907704" y="1104392"/>
          <a:ext cx="275748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0" name="Equation" r:id="rId4" imgW="1079280" imgH="228600" progId="Equation.DSMT4">
                  <p:embed/>
                </p:oleObj>
              </mc:Choice>
              <mc:Fallback>
                <p:oleObj name="Equation" r:id="rId4" imgW="1079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104392"/>
                        <a:ext cx="2757488" cy="587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952937"/>
              </p:ext>
            </p:extLst>
          </p:nvPr>
        </p:nvGraphicFramePr>
        <p:xfrm>
          <a:off x="1924534" y="1772816"/>
          <a:ext cx="3007506" cy="1113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1" name="Equation" r:id="rId6" imgW="1269449" imgH="482391" progId="Equation.DSMT4">
                  <p:embed/>
                </p:oleObj>
              </mc:Choice>
              <mc:Fallback>
                <p:oleObj name="Equation" r:id="rId6" imgW="1269449" imgH="4823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534" y="1772816"/>
                        <a:ext cx="3007506" cy="11138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58896E6-FEC2-41A0-8ADB-ED60BD9B60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14" name="Блок-схема: альтернативный процесс 13">
            <a:extLst>
              <a:ext uri="{FF2B5EF4-FFF2-40B4-BE49-F238E27FC236}">
                <a16:creationId xmlns:a16="http://schemas.microsoft.com/office/drawing/2014/main" id="{7F1EE668-5B5A-416D-8E85-0E996F3A43A5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860291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Построение математической модели. 4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57593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Модель 3.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8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>
                <a:solidFill>
                  <a:srgbClr val="FF0000"/>
                </a:solidFill>
              </a:rPr>
              <a:t>Решение:</a:t>
            </a:r>
          </a:p>
          <a:p>
            <a:pPr marL="0" indent="0" algn="just">
              <a:spcBef>
                <a:spcPts val="600"/>
              </a:spcBef>
              <a:buNone/>
            </a:pPr>
            <a:endParaRPr lang="en-US" sz="16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16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/>
              <a:t>Вопрос:</a:t>
            </a:r>
            <a:r>
              <a:rPr lang="ru-RU" sz="3000" b="1" dirty="0">
                <a:solidFill>
                  <a:srgbClr val="0070C0"/>
                </a:solidFill>
              </a:rPr>
              <a:t> Почему модель 3 не удовлетворительна?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1907704" y="1104392"/>
          <a:ext cx="275748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4" name="Equation" r:id="rId4" imgW="1079280" imgH="228600" progId="Equation.DSMT4">
                  <p:embed/>
                </p:oleObj>
              </mc:Choice>
              <mc:Fallback>
                <p:oleObj name="Equation" r:id="rId4" imgW="1079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104392"/>
                        <a:ext cx="2757488" cy="587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924534" y="1772816"/>
          <a:ext cx="3007506" cy="1113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5" name="Equation" r:id="rId6" imgW="1269449" imgH="482391" progId="Equation.DSMT4">
                  <p:embed/>
                </p:oleObj>
              </mc:Choice>
              <mc:Fallback>
                <p:oleObj name="Equation" r:id="rId6" imgW="1269449" imgH="4823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534" y="1772816"/>
                        <a:ext cx="3007506" cy="11138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3883A33-DFF9-4A24-BDC7-C3F0700F21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14" name="Блок-схема: альтернативный процесс 13">
            <a:extLst>
              <a:ext uri="{FF2B5EF4-FFF2-40B4-BE49-F238E27FC236}">
                <a16:creationId xmlns:a16="http://schemas.microsoft.com/office/drawing/2014/main" id="{9BB0FAF4-28F3-4AB7-A30E-13F5D34F3752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633647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Построение математической модели. 4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57593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Модель 3.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8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>
                <a:solidFill>
                  <a:srgbClr val="FF0000"/>
                </a:solidFill>
              </a:rPr>
              <a:t>Решение:</a:t>
            </a:r>
          </a:p>
          <a:p>
            <a:pPr marL="0" indent="0" algn="just">
              <a:spcBef>
                <a:spcPts val="600"/>
              </a:spcBef>
              <a:buNone/>
            </a:pPr>
            <a:endParaRPr lang="en-US" sz="16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16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Вопрос:</a:t>
            </a:r>
            <a:r>
              <a:rPr lang="ru-RU" sz="3000" dirty="0">
                <a:solidFill>
                  <a:srgbClr val="0070C0"/>
                </a:solidFill>
              </a:rPr>
              <a:t> Почему модель 3 не удовлетворительна?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600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/>
              <a:t>Ответ</a:t>
            </a:r>
            <a:r>
              <a:rPr lang="ru-RU" sz="3000" dirty="0"/>
              <a:t>: </a:t>
            </a:r>
            <a:r>
              <a:rPr lang="ru-RU" sz="3000" b="1" dirty="0">
                <a:solidFill>
                  <a:srgbClr val="FF00FF"/>
                </a:solidFill>
              </a:rPr>
              <a:t>Скорость – не известна!</a:t>
            </a:r>
            <a:endParaRPr lang="ru-RU" sz="3000" b="1" i="1" dirty="0">
              <a:solidFill>
                <a:srgbClr val="FF00FF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1600" i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1907704" y="1104392"/>
          <a:ext cx="275748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6" name="Equation" r:id="rId4" imgW="1079280" imgH="228600" progId="Equation.DSMT4">
                  <p:embed/>
                </p:oleObj>
              </mc:Choice>
              <mc:Fallback>
                <p:oleObj name="Equation" r:id="rId4" imgW="1079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104392"/>
                        <a:ext cx="2757488" cy="587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924534" y="1772816"/>
          <a:ext cx="3007506" cy="1113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7" name="Equation" r:id="rId6" imgW="1269449" imgH="482391" progId="Equation.DSMT4">
                  <p:embed/>
                </p:oleObj>
              </mc:Choice>
              <mc:Fallback>
                <p:oleObj name="Equation" r:id="rId6" imgW="1269449" imgH="4823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534" y="1772816"/>
                        <a:ext cx="3007506" cy="11138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A199554-D818-48CF-9408-FDA67EC3F7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14" name="Блок-схема: альтернативный процесс 13">
            <a:extLst>
              <a:ext uri="{FF2B5EF4-FFF2-40B4-BE49-F238E27FC236}">
                <a16:creationId xmlns:a16="http://schemas.microsoft.com/office/drawing/2014/main" id="{A83BAB88-1186-4407-A65B-C2BCA59AE367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61796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58102" y="-30162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Содержание лекции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00902" y="762000"/>
            <a:ext cx="9144000" cy="5333999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Моделирование и процесс познания</a:t>
            </a:r>
            <a:r>
              <a:rPr lang="ru-RU" dirty="0"/>
              <a:t> </a:t>
            </a:r>
          </a:p>
          <a:p>
            <a:pPr marL="0" indent="0">
              <a:buNone/>
            </a:pPr>
            <a:endParaRPr lang="ru-RU" sz="1600" dirty="0"/>
          </a:p>
          <a:p>
            <a:r>
              <a:rPr lang="ru-RU" dirty="0">
                <a:solidFill>
                  <a:srgbClr val="FF0000"/>
                </a:solidFill>
              </a:rPr>
              <a:t>Математическое моделирование – мост между Математикой и окружающим миром</a:t>
            </a:r>
          </a:p>
          <a:p>
            <a:pPr marL="0" indent="0">
              <a:buNone/>
            </a:pPr>
            <a:endParaRPr lang="ru-RU" sz="1600" dirty="0"/>
          </a:p>
          <a:p>
            <a:r>
              <a:rPr lang="ru-RU" dirty="0">
                <a:solidFill>
                  <a:srgbClr val="00B050"/>
                </a:solidFill>
              </a:rPr>
              <a:t>Принципы построения математических моделей</a:t>
            </a:r>
          </a:p>
          <a:p>
            <a:pPr marL="0" indent="0">
              <a:buNone/>
            </a:pPr>
            <a:endParaRPr lang="ru-RU" sz="1600" dirty="0"/>
          </a:p>
          <a:p>
            <a:r>
              <a:rPr lang="ru-RU" b="1" dirty="0">
                <a:solidFill>
                  <a:srgbClr val="FF00FF"/>
                </a:solidFill>
              </a:rPr>
              <a:t>Структура математической модели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en-US" sz="20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en-US" sz="2400" dirty="0"/>
              <a:t>                                        </a:t>
            </a: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09736" y="76200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ru-RU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75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1F1A77-9B57-4A53-846E-EEAC78B912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4181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Построение математической модели. 4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57593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Модель 3.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8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>
                <a:solidFill>
                  <a:srgbClr val="FF0000"/>
                </a:solidFill>
              </a:rPr>
              <a:t>Решение:</a:t>
            </a:r>
          </a:p>
          <a:p>
            <a:pPr marL="0" indent="0" algn="just">
              <a:spcBef>
                <a:spcPts val="600"/>
              </a:spcBef>
              <a:buNone/>
            </a:pPr>
            <a:endParaRPr lang="en-US" sz="16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16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Вопрос:</a:t>
            </a:r>
            <a:r>
              <a:rPr lang="ru-RU" sz="3000" dirty="0">
                <a:solidFill>
                  <a:srgbClr val="0070C0"/>
                </a:solidFill>
              </a:rPr>
              <a:t> Почему модель 3 не удовлетворительна?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600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Ответ: </a:t>
            </a:r>
            <a:r>
              <a:rPr lang="ru-RU" sz="3000" dirty="0">
                <a:solidFill>
                  <a:srgbClr val="FF00FF"/>
                </a:solidFill>
              </a:rPr>
              <a:t>Скорость – не известна!</a:t>
            </a:r>
            <a:endParaRPr lang="ru-RU" sz="3000" i="1" dirty="0">
              <a:solidFill>
                <a:srgbClr val="FF00FF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1600" i="1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/>
              <a:t>Модель 4. 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                      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1907704" y="1104392"/>
          <a:ext cx="275748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54" name="Equation" r:id="rId4" imgW="1079280" imgH="228600" progId="Equation.DSMT4">
                  <p:embed/>
                </p:oleObj>
              </mc:Choice>
              <mc:Fallback>
                <p:oleObj name="Equation" r:id="rId4" imgW="1079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104392"/>
                        <a:ext cx="2757488" cy="587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924534" y="1772816"/>
          <a:ext cx="3007506" cy="1113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55" name="Equation" r:id="rId6" imgW="1269449" imgH="482391" progId="Equation.DSMT4">
                  <p:embed/>
                </p:oleObj>
              </mc:Choice>
              <mc:Fallback>
                <p:oleObj name="Equation" r:id="rId6" imgW="1269449" imgH="4823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534" y="1772816"/>
                        <a:ext cx="3007506" cy="11138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552818"/>
              </p:ext>
            </p:extLst>
          </p:nvPr>
        </p:nvGraphicFramePr>
        <p:xfrm>
          <a:off x="2235572" y="4853458"/>
          <a:ext cx="2984500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56" name="Equation" r:id="rId8" imgW="1168200" imgH="482400" progId="Equation.DSMT4">
                  <p:embed/>
                </p:oleObj>
              </mc:Choice>
              <mc:Fallback>
                <p:oleObj name="Equation" r:id="rId8" imgW="11682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572" y="4853458"/>
                        <a:ext cx="2984500" cy="1239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2FFE803-ABBE-4C83-BA01-F21FB42CC8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16" name="Блок-схема: альтернативный процесс 15">
            <a:extLst>
              <a:ext uri="{FF2B5EF4-FFF2-40B4-BE49-F238E27FC236}">
                <a16:creationId xmlns:a16="http://schemas.microsoft.com/office/drawing/2014/main" id="{9FF8746A-BEEF-4B56-9640-57C31921B400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549200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Построение математической модели. 5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57593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/>
              <a:t>Модель 4.  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16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16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11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1600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1600" i="1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                       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ru-RU" dirty="0"/>
              <a:t>7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389328"/>
              </p:ext>
            </p:extLst>
          </p:nvPr>
        </p:nvGraphicFramePr>
        <p:xfrm>
          <a:off x="1993398" y="1196752"/>
          <a:ext cx="2984500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9" name="Equation" r:id="rId4" imgW="1168200" imgH="482400" progId="Equation.DSMT4">
                  <p:embed/>
                </p:oleObj>
              </mc:Choice>
              <mc:Fallback>
                <p:oleObj name="Equation" r:id="rId4" imgW="11682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398" y="1196752"/>
                        <a:ext cx="2984500" cy="1239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749F777-F404-4204-BA9E-5EB3F8386D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242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Построение математической модели. 5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57593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Модель 4.  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16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16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11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/>
              <a:t>Вопрос:</a:t>
            </a:r>
            <a:r>
              <a:rPr lang="ru-RU" sz="3000" b="1" dirty="0">
                <a:solidFill>
                  <a:srgbClr val="0070C0"/>
                </a:solidFill>
              </a:rPr>
              <a:t> В чем проблема модели 4?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600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1600" i="1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                      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1993398" y="1196752"/>
          <a:ext cx="2984500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8" name="Equation" r:id="rId4" imgW="1168200" imgH="482400" progId="Equation.DSMT4">
                  <p:embed/>
                </p:oleObj>
              </mc:Choice>
              <mc:Fallback>
                <p:oleObj name="Equation" r:id="rId4" imgW="11682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398" y="1196752"/>
                        <a:ext cx="2984500" cy="1239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850D7A1-654E-4548-BB57-ADD3FF3B61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14" name="Блок-схема: альтернативный процесс 13">
            <a:extLst>
              <a:ext uri="{FF2B5EF4-FFF2-40B4-BE49-F238E27FC236}">
                <a16:creationId xmlns:a16="http://schemas.microsoft.com/office/drawing/2014/main" id="{9D615298-41F3-4394-BE28-F8F4646341C9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225548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Построение математической модели. 5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57593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Модель 4.  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16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16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11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Вопрос:</a:t>
            </a:r>
            <a:r>
              <a:rPr lang="ru-RU" sz="3000" dirty="0">
                <a:solidFill>
                  <a:srgbClr val="0070C0"/>
                </a:solidFill>
              </a:rPr>
              <a:t> В чем проблема модели 4?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600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/>
              <a:t>Ответ: </a:t>
            </a:r>
            <a:r>
              <a:rPr lang="ru-RU" sz="3000" b="1" dirty="0">
                <a:solidFill>
                  <a:srgbClr val="FF00FF"/>
                </a:solidFill>
              </a:rPr>
              <a:t>Ускорение – не известно!</a:t>
            </a:r>
            <a:endParaRPr lang="ru-RU" sz="3000" b="1" i="1" dirty="0">
              <a:solidFill>
                <a:srgbClr val="FF00FF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1600" i="1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                      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1993398" y="1196752"/>
          <a:ext cx="2984500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3" name="Equation" r:id="rId4" imgW="1168200" imgH="482400" progId="Equation.DSMT4">
                  <p:embed/>
                </p:oleObj>
              </mc:Choice>
              <mc:Fallback>
                <p:oleObj name="Equation" r:id="rId4" imgW="11682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398" y="1196752"/>
                        <a:ext cx="2984500" cy="1239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3BE042A-1EAE-4A6B-BA3D-5F97D28500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14" name="Блок-схема: альтернативный процесс 13">
            <a:extLst>
              <a:ext uri="{FF2B5EF4-FFF2-40B4-BE49-F238E27FC236}">
                <a16:creationId xmlns:a16="http://schemas.microsoft.com/office/drawing/2014/main" id="{4FB7B1F8-16B3-4170-83A8-4CB3B749A297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9653879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Построение математической модели. 5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57593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Модель 4.  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16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16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11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Вопрос:</a:t>
            </a:r>
            <a:r>
              <a:rPr lang="ru-RU" sz="3000" dirty="0">
                <a:solidFill>
                  <a:srgbClr val="0070C0"/>
                </a:solidFill>
              </a:rPr>
              <a:t> В чем проблема модели 4?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600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Ответ: </a:t>
            </a:r>
            <a:r>
              <a:rPr lang="ru-RU" sz="3000" dirty="0">
                <a:solidFill>
                  <a:srgbClr val="FF00FF"/>
                </a:solidFill>
              </a:rPr>
              <a:t>Ускорение – не известно!</a:t>
            </a:r>
            <a:endParaRPr lang="ru-RU" sz="3000" i="1" dirty="0">
              <a:solidFill>
                <a:srgbClr val="FF00FF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1600" i="1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Вопрос:</a:t>
            </a:r>
            <a:r>
              <a:rPr lang="ru-RU" sz="3000" dirty="0">
                <a:solidFill>
                  <a:srgbClr val="0070C0"/>
                </a:solidFill>
              </a:rPr>
              <a:t> </a:t>
            </a:r>
            <a:r>
              <a:rPr lang="ru-RU" sz="3000" b="1" dirty="0">
                <a:solidFill>
                  <a:srgbClr val="0070C0"/>
                </a:solidFill>
              </a:rPr>
              <a:t>Что делать дальше?</a:t>
            </a:r>
            <a:r>
              <a:rPr lang="ru-RU" sz="3000" b="1" dirty="0"/>
              <a:t>                     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1993398" y="1196752"/>
          <a:ext cx="2984500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7" name="Equation" r:id="rId4" imgW="1168200" imgH="482400" progId="Equation.DSMT4">
                  <p:embed/>
                </p:oleObj>
              </mc:Choice>
              <mc:Fallback>
                <p:oleObj name="Equation" r:id="rId4" imgW="11682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398" y="1196752"/>
                        <a:ext cx="2984500" cy="1239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45F2763-07E6-42CC-95DE-345846BB92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14" name="Блок-схема: альтернативный процесс 13">
            <a:extLst>
              <a:ext uri="{FF2B5EF4-FFF2-40B4-BE49-F238E27FC236}">
                <a16:creationId xmlns:a16="http://schemas.microsoft.com/office/drawing/2014/main" id="{A9A9F1CA-E8F9-4F35-8A12-275F097DEA70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93614896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Построение математической модели. 5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57593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Модель 4.  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16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11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Вопрос:</a:t>
            </a:r>
            <a:r>
              <a:rPr lang="ru-RU" sz="3000" dirty="0">
                <a:solidFill>
                  <a:srgbClr val="0070C0"/>
                </a:solidFill>
              </a:rPr>
              <a:t> В чем проблема модели 4?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600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Ответ: </a:t>
            </a:r>
            <a:r>
              <a:rPr lang="ru-RU" sz="3000" dirty="0">
                <a:solidFill>
                  <a:srgbClr val="FF00FF"/>
                </a:solidFill>
              </a:rPr>
              <a:t>Ускорение – не известно!</a:t>
            </a:r>
            <a:endParaRPr lang="ru-RU" sz="3000" i="1" dirty="0">
              <a:solidFill>
                <a:srgbClr val="FF00FF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1600" i="1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Вопрос:</a:t>
            </a:r>
            <a:r>
              <a:rPr lang="ru-RU" sz="3000" dirty="0">
                <a:solidFill>
                  <a:srgbClr val="0070C0"/>
                </a:solidFill>
              </a:rPr>
              <a:t> Что делать дальше?</a:t>
            </a:r>
            <a:r>
              <a:rPr lang="ru-RU" sz="3000" dirty="0"/>
              <a:t>    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6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/>
              <a:t>Ответ:  </a:t>
            </a:r>
            <a:r>
              <a:rPr lang="en-US" sz="3000" b="1" i="1" dirty="0">
                <a:solidFill>
                  <a:srgbClr val="FF0000"/>
                </a:solidFill>
              </a:rPr>
              <a:t>a </a:t>
            </a:r>
            <a:r>
              <a:rPr lang="en-US" sz="3000" b="1" dirty="0">
                <a:solidFill>
                  <a:srgbClr val="FF0000"/>
                </a:solidFill>
              </a:rPr>
              <a:t>=</a:t>
            </a:r>
            <a:r>
              <a:rPr lang="en-US" sz="3000" b="1" i="1" dirty="0">
                <a:solidFill>
                  <a:srgbClr val="FF0000"/>
                </a:solidFill>
              </a:rPr>
              <a:t> -g</a:t>
            </a:r>
            <a:r>
              <a:rPr lang="ru-RU" sz="3000" b="1" dirty="0">
                <a:solidFill>
                  <a:srgbClr val="FF0000"/>
                </a:solidFill>
              </a:rPr>
              <a:t>             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1993398" y="1196752"/>
          <a:ext cx="2984500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1" name="Equation" r:id="rId4" imgW="1168200" imgH="482400" progId="Equation.DSMT4">
                  <p:embed/>
                </p:oleObj>
              </mc:Choice>
              <mc:Fallback>
                <p:oleObj name="Equation" r:id="rId4" imgW="11682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398" y="1196752"/>
                        <a:ext cx="2984500" cy="1239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B89B9F3-2EEC-48FD-BE48-E909CD3E1C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14" name="Блок-схема: альтернативный процесс 13">
            <a:extLst>
              <a:ext uri="{FF2B5EF4-FFF2-40B4-BE49-F238E27FC236}">
                <a16:creationId xmlns:a16="http://schemas.microsoft.com/office/drawing/2014/main" id="{688EACD5-02E8-4A1D-98E6-8E0E90650E69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1193644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Построение математической модели. 5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57593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Модель 4.  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16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11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Вопрос:</a:t>
            </a:r>
            <a:r>
              <a:rPr lang="ru-RU" sz="3000" dirty="0">
                <a:solidFill>
                  <a:srgbClr val="0070C0"/>
                </a:solidFill>
              </a:rPr>
              <a:t> В чем проблема модели 4?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600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Ответ: </a:t>
            </a:r>
            <a:r>
              <a:rPr lang="ru-RU" sz="3000" dirty="0">
                <a:solidFill>
                  <a:srgbClr val="FF00FF"/>
                </a:solidFill>
              </a:rPr>
              <a:t>Ускорение – не известно!</a:t>
            </a:r>
            <a:endParaRPr lang="ru-RU" sz="3000" i="1" dirty="0">
              <a:solidFill>
                <a:srgbClr val="FF00FF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1600" i="1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Вопрос:</a:t>
            </a:r>
            <a:r>
              <a:rPr lang="ru-RU" sz="3000" dirty="0">
                <a:solidFill>
                  <a:srgbClr val="0070C0"/>
                </a:solidFill>
              </a:rPr>
              <a:t> Что делать дальше?</a:t>
            </a:r>
            <a:r>
              <a:rPr lang="ru-RU" sz="3000" dirty="0"/>
              <a:t>    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6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Ответ:  </a:t>
            </a:r>
            <a:r>
              <a:rPr lang="en-US" sz="3000" i="1" dirty="0">
                <a:solidFill>
                  <a:srgbClr val="FF0000"/>
                </a:solidFill>
              </a:rPr>
              <a:t>a </a:t>
            </a:r>
            <a:r>
              <a:rPr lang="en-US" sz="3000" dirty="0">
                <a:solidFill>
                  <a:srgbClr val="FF0000"/>
                </a:solidFill>
              </a:rPr>
              <a:t>=</a:t>
            </a:r>
            <a:r>
              <a:rPr lang="en-US" sz="3000" i="1" dirty="0">
                <a:solidFill>
                  <a:srgbClr val="FF0000"/>
                </a:solidFill>
              </a:rPr>
              <a:t> -g</a:t>
            </a:r>
            <a:r>
              <a:rPr lang="ru-RU" sz="3000" dirty="0">
                <a:solidFill>
                  <a:srgbClr val="FF0000"/>
                </a:solidFill>
              </a:rPr>
              <a:t>    </a:t>
            </a:r>
            <a:endParaRPr lang="en-US" sz="3000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/>
              <a:t>Модель </a:t>
            </a:r>
            <a:r>
              <a:rPr lang="en-US" sz="3000" b="1" dirty="0"/>
              <a:t>5</a:t>
            </a:r>
            <a:r>
              <a:rPr lang="ru-RU" sz="3000" b="1" dirty="0"/>
              <a:t>.  </a:t>
            </a:r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>
                <a:solidFill>
                  <a:srgbClr val="FF0000"/>
                </a:solidFill>
              </a:rPr>
              <a:t>         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1993398" y="1196752"/>
          <a:ext cx="2984500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7" name="Equation" r:id="rId4" imgW="1168200" imgH="482400" progId="Equation.DSMT4">
                  <p:embed/>
                </p:oleObj>
              </mc:Choice>
              <mc:Fallback>
                <p:oleObj name="Equation" r:id="rId4" imgW="11682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398" y="1196752"/>
                        <a:ext cx="2984500" cy="1239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849676"/>
              </p:ext>
            </p:extLst>
          </p:nvPr>
        </p:nvGraphicFramePr>
        <p:xfrm>
          <a:off x="2033588" y="5645150"/>
          <a:ext cx="3211512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8" name="Equation" r:id="rId6" imgW="1257120" imgH="482400" progId="Equation.DSMT4">
                  <p:embed/>
                </p:oleObj>
              </mc:Choice>
              <mc:Fallback>
                <p:oleObj name="Equation" r:id="rId6" imgW="12571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8" y="5645150"/>
                        <a:ext cx="3211512" cy="1239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11E3017-94F1-451C-9B20-C5170569C5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16" name="Блок-схема: альтернативный процесс 15">
            <a:extLst>
              <a:ext uri="{FF2B5EF4-FFF2-40B4-BE49-F238E27FC236}">
                <a16:creationId xmlns:a16="http://schemas.microsoft.com/office/drawing/2014/main" id="{4E279939-1005-4FF4-9219-EBC3CDD43386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068853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Применимость модели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57593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endParaRPr lang="ru-RU" sz="1100" b="1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/>
              <a:t>Модель:  </a:t>
            </a:r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>
                <a:solidFill>
                  <a:srgbClr val="FF0000"/>
                </a:solidFill>
              </a:rPr>
              <a:t>          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ru-RU" dirty="0"/>
              <a:t>8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974718"/>
              </p:ext>
            </p:extLst>
          </p:nvPr>
        </p:nvGraphicFramePr>
        <p:xfrm>
          <a:off x="2123728" y="1037034"/>
          <a:ext cx="3211512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2" name="Equation" r:id="rId4" imgW="1257120" imgH="482400" progId="Equation.DSMT4">
                  <p:embed/>
                </p:oleObj>
              </mc:Choice>
              <mc:Fallback>
                <p:oleObj name="Equation" r:id="rId4" imgW="12571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037034"/>
                        <a:ext cx="3211512" cy="1239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8142176-B5E4-4DF5-8B5B-B46DF951A0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579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Применимость модели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57593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endParaRPr lang="ru-RU" sz="1100" b="1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Модель: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/>
              <a:t>Вопрос: </a:t>
            </a:r>
            <a:r>
              <a:rPr lang="ru-RU" sz="3000" b="1" dirty="0">
                <a:solidFill>
                  <a:srgbClr val="FF0000"/>
                </a:solidFill>
              </a:rPr>
              <a:t>При каких условиях справедлива модель?  </a:t>
            </a:r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ru-RU" dirty="0"/>
              <a:t>8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2123728" y="1037034"/>
          <a:ext cx="3211512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6" name="Equation" r:id="rId4" imgW="1257120" imgH="482400" progId="Equation.DSMT4">
                  <p:embed/>
                </p:oleObj>
              </mc:Choice>
              <mc:Fallback>
                <p:oleObj name="Equation" r:id="rId4" imgW="12571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037034"/>
                        <a:ext cx="3211512" cy="1239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182895-733D-4535-86DF-B57E3F8DCD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2989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Применимость модели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57593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endParaRPr lang="ru-RU" sz="1100" b="1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Модель: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Вопрос: </a:t>
            </a:r>
            <a:r>
              <a:rPr lang="ru-RU" sz="3000" dirty="0">
                <a:solidFill>
                  <a:srgbClr val="FF0000"/>
                </a:solidFill>
              </a:rPr>
              <a:t>При каких условиях справедлива модель?  </a:t>
            </a:r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>
              <a:solidFill>
                <a:srgbClr val="FF0000"/>
              </a:solidFill>
            </a:endParaRPr>
          </a:p>
          <a:p>
            <a:pPr marL="1169988" indent="-1169988" algn="just">
              <a:spcBef>
                <a:spcPts val="600"/>
              </a:spcBef>
              <a:buNone/>
            </a:pPr>
            <a:r>
              <a:rPr lang="ru-RU" sz="3000" b="1" dirty="0"/>
              <a:t>Ответ: </a:t>
            </a:r>
            <a:r>
              <a:rPr lang="ru-RU" sz="3000" b="1" dirty="0">
                <a:solidFill>
                  <a:srgbClr val="0070C0"/>
                </a:solidFill>
              </a:rPr>
              <a:t>Модель справедлива вплоть до приземления тела</a:t>
            </a:r>
            <a:endParaRPr lang="ru-RU" sz="30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2123728" y="1037034"/>
          <a:ext cx="3211512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1" name="Equation" r:id="rId4" imgW="1257120" imgH="482400" progId="Equation.DSMT4">
                  <p:embed/>
                </p:oleObj>
              </mc:Choice>
              <mc:Fallback>
                <p:oleObj name="Equation" r:id="rId4" imgW="12571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037034"/>
                        <a:ext cx="3211512" cy="1239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A3506E5-DCEA-4659-8BD1-A148FAE827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16" name="Блок-схема: альтернативный процесс 15">
            <a:extLst>
              <a:ext uri="{FF2B5EF4-FFF2-40B4-BE49-F238E27FC236}">
                <a16:creationId xmlns:a16="http://schemas.microsoft.com/office/drawing/2014/main" id="{E6DBC343-AD57-491F-B979-596F0EB127E9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44391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58102" y="-30162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Содержание лекции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09736" y="789974"/>
            <a:ext cx="9144000" cy="5333999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Моделирование и процесс познания</a:t>
            </a:r>
            <a:r>
              <a:rPr lang="ru-RU" dirty="0"/>
              <a:t> </a:t>
            </a:r>
          </a:p>
          <a:p>
            <a:pPr marL="0" indent="0">
              <a:buNone/>
            </a:pPr>
            <a:endParaRPr lang="ru-RU" sz="1600" dirty="0"/>
          </a:p>
          <a:p>
            <a:r>
              <a:rPr lang="ru-RU" dirty="0">
                <a:solidFill>
                  <a:srgbClr val="FF0000"/>
                </a:solidFill>
              </a:rPr>
              <a:t>Математическое моделирование – мост между Математикой и окружающим миром</a:t>
            </a:r>
          </a:p>
          <a:p>
            <a:pPr marL="0" indent="0">
              <a:buNone/>
            </a:pPr>
            <a:endParaRPr lang="ru-RU" sz="1600" dirty="0"/>
          </a:p>
          <a:p>
            <a:r>
              <a:rPr lang="ru-RU" dirty="0">
                <a:solidFill>
                  <a:srgbClr val="00B050"/>
                </a:solidFill>
              </a:rPr>
              <a:t>Принципы построения математических моделей</a:t>
            </a:r>
          </a:p>
          <a:p>
            <a:pPr marL="0" indent="0">
              <a:buNone/>
            </a:pPr>
            <a:endParaRPr lang="ru-RU" sz="1600" dirty="0"/>
          </a:p>
          <a:p>
            <a:r>
              <a:rPr lang="ru-RU" b="1" dirty="0">
                <a:solidFill>
                  <a:srgbClr val="FF00FF"/>
                </a:solidFill>
              </a:rPr>
              <a:t>Структура математической модели</a:t>
            </a:r>
          </a:p>
          <a:p>
            <a:endParaRPr lang="ru-RU" sz="1600" b="1" dirty="0">
              <a:solidFill>
                <a:srgbClr val="FF00FF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Классификация математических моделей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en-US" sz="20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en-US" sz="2400" dirty="0"/>
              <a:t>                                        </a:t>
            </a: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09736" y="76200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ru-RU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75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1F1A77-9B57-4A53-846E-EEAC78B912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7974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Анализ модели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57593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endParaRPr lang="ru-RU" sz="1100" b="1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Модель: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/>
              <a:t>Вопрос: </a:t>
            </a:r>
            <a:r>
              <a:rPr lang="ru-RU" sz="3000" b="1" dirty="0">
                <a:solidFill>
                  <a:srgbClr val="FF0000"/>
                </a:solidFill>
              </a:rPr>
              <a:t>Что является параметрами модели?  </a:t>
            </a:r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19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2123728" y="1037034"/>
          <a:ext cx="3211512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4" name="Equation" r:id="rId4" imgW="1257120" imgH="482400" progId="Equation.DSMT4">
                  <p:embed/>
                </p:oleObj>
              </mc:Choice>
              <mc:Fallback>
                <p:oleObj name="Equation" r:id="rId4" imgW="12571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037034"/>
                        <a:ext cx="3211512" cy="1239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A4A0C54-9B4A-47A1-B615-DE6B7BAF67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6105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Анализ модели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3021" y="900287"/>
            <a:ext cx="9144000" cy="57593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endParaRPr lang="ru-RU" sz="1100" b="1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Модель: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Вопрос: </a:t>
            </a:r>
            <a:r>
              <a:rPr lang="ru-RU" sz="3000" dirty="0">
                <a:solidFill>
                  <a:srgbClr val="FF0000"/>
                </a:solidFill>
              </a:rPr>
              <a:t>Что является параметрами модели?  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500" dirty="0">
              <a:solidFill>
                <a:srgbClr val="FF0000"/>
              </a:solidFill>
            </a:endParaRPr>
          </a:p>
          <a:p>
            <a:pPr marL="1257300" indent="-1257300" algn="just">
              <a:spcBef>
                <a:spcPts val="600"/>
              </a:spcBef>
              <a:buNone/>
            </a:pPr>
            <a:r>
              <a:rPr lang="ru-RU" sz="3000" b="1" dirty="0"/>
              <a:t>Ответ: </a:t>
            </a:r>
            <a:r>
              <a:rPr lang="ru-RU" sz="3000" b="1" dirty="0">
                <a:solidFill>
                  <a:srgbClr val="0070C0"/>
                </a:solidFill>
              </a:rPr>
              <a:t>начальный момент времени, начальные положение и скорость тела</a:t>
            </a:r>
            <a:endParaRPr lang="ru-RU" sz="2800" b="1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5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2123728" y="1037034"/>
          <a:ext cx="3211512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8" name="Equation" r:id="rId4" imgW="1257120" imgH="482400" progId="Equation.DSMT4">
                  <p:embed/>
                </p:oleObj>
              </mc:Choice>
              <mc:Fallback>
                <p:oleObj name="Equation" r:id="rId4" imgW="12571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037034"/>
                        <a:ext cx="3211512" cy="1239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7AD0EA6-ABA1-4ACC-99BD-DA814ACF6A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14" name="Блок-схема: альтернативный процесс 13">
            <a:extLst>
              <a:ext uri="{FF2B5EF4-FFF2-40B4-BE49-F238E27FC236}">
                <a16:creationId xmlns:a16="http://schemas.microsoft.com/office/drawing/2014/main" id="{A727B326-12BE-4F39-B3A5-97C45A8725F3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68363925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Анализ модели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3021" y="900287"/>
            <a:ext cx="9144000" cy="57593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endParaRPr lang="ru-RU" sz="1100" b="1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Модель: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Вопрос: </a:t>
            </a:r>
            <a:r>
              <a:rPr lang="ru-RU" sz="3000" dirty="0">
                <a:solidFill>
                  <a:srgbClr val="FF0000"/>
                </a:solidFill>
              </a:rPr>
              <a:t>Что является параметрами модели?  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500" dirty="0">
              <a:solidFill>
                <a:srgbClr val="FF0000"/>
              </a:solidFill>
            </a:endParaRPr>
          </a:p>
          <a:p>
            <a:pPr marL="1257300" indent="-1257300" algn="just">
              <a:spcBef>
                <a:spcPts val="600"/>
              </a:spcBef>
              <a:buNone/>
            </a:pPr>
            <a:r>
              <a:rPr lang="ru-RU" sz="3000" dirty="0"/>
              <a:t>Ответ: </a:t>
            </a:r>
            <a:r>
              <a:rPr lang="ru-RU" sz="3000" dirty="0">
                <a:solidFill>
                  <a:srgbClr val="0070C0"/>
                </a:solidFill>
              </a:rPr>
              <a:t>начальный момент времени, начальные положение и скорость тела</a:t>
            </a:r>
            <a:endParaRPr lang="ru-RU" sz="2800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5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>
                <a:solidFill>
                  <a:srgbClr val="00B050"/>
                </a:solidFill>
              </a:rPr>
              <a:t>В процессе анализа модели можно определить изменение со временем положения и скорость тела при различных значениях параметров модели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2123728" y="1037034"/>
          <a:ext cx="3211512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5" name="Equation" r:id="rId4" imgW="1257120" imgH="482400" progId="Equation.DSMT4">
                  <p:embed/>
                </p:oleObj>
              </mc:Choice>
              <mc:Fallback>
                <p:oleObj name="Equation" r:id="rId4" imgW="12571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037034"/>
                        <a:ext cx="3211512" cy="1239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30D8966-7006-4C8A-9BFC-C487F9A77D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14" name="Блок-схема: альтернативный процесс 13">
            <a:extLst>
              <a:ext uri="{FF2B5EF4-FFF2-40B4-BE49-F238E27FC236}">
                <a16:creationId xmlns:a16="http://schemas.microsoft.com/office/drawing/2014/main" id="{DC5CEA31-25FA-4DAA-BE00-E055A41E216D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65643761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Анализ модели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3021" y="900287"/>
            <a:ext cx="9144000" cy="57593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endParaRPr lang="ru-RU" sz="1100" b="1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Модель: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Вопрос: </a:t>
            </a:r>
            <a:r>
              <a:rPr lang="ru-RU" sz="3000" dirty="0">
                <a:solidFill>
                  <a:srgbClr val="FF0000"/>
                </a:solidFill>
              </a:rPr>
              <a:t>Что является параметрами модели?  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500" dirty="0">
              <a:solidFill>
                <a:srgbClr val="FF0000"/>
              </a:solidFill>
            </a:endParaRPr>
          </a:p>
          <a:p>
            <a:pPr marL="1257300" indent="-1257300" algn="just">
              <a:spcBef>
                <a:spcPts val="600"/>
              </a:spcBef>
              <a:buNone/>
            </a:pPr>
            <a:r>
              <a:rPr lang="ru-RU" sz="3000" dirty="0"/>
              <a:t>Ответ: </a:t>
            </a:r>
            <a:r>
              <a:rPr lang="ru-RU" sz="3000" dirty="0">
                <a:solidFill>
                  <a:srgbClr val="0070C0"/>
                </a:solidFill>
              </a:rPr>
              <a:t>начальный момент времени, начальные положение и скорость тела</a:t>
            </a:r>
            <a:endParaRPr lang="ru-RU" sz="2800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5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>
                <a:solidFill>
                  <a:srgbClr val="00B050"/>
                </a:solidFill>
              </a:rPr>
              <a:t>В процессе анализа модели можно определить изменение со временем положения и скорость тела при различных значениях параметров модели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b="1" dirty="0"/>
              <a:t>Вопрос: </a:t>
            </a:r>
            <a:r>
              <a:rPr lang="ru-RU" sz="3000" b="1" dirty="0">
                <a:solidFill>
                  <a:srgbClr val="FF0000"/>
                </a:solidFill>
              </a:rPr>
              <a:t>Какие еще характеристики можно найти?  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>
              <a:solidFill>
                <a:srgbClr val="00B05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2123728" y="1037034"/>
          <a:ext cx="3211512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2" name="Equation" r:id="rId4" imgW="1257120" imgH="482400" progId="Equation.DSMT4">
                  <p:embed/>
                </p:oleObj>
              </mc:Choice>
              <mc:Fallback>
                <p:oleObj name="Equation" r:id="rId4" imgW="12571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037034"/>
                        <a:ext cx="3211512" cy="1239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3742CF5-0D3A-4E38-ABC0-503CD4671D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14" name="Блок-схема: альтернативный процесс 13">
            <a:extLst>
              <a:ext uri="{FF2B5EF4-FFF2-40B4-BE49-F238E27FC236}">
                <a16:creationId xmlns:a16="http://schemas.microsoft.com/office/drawing/2014/main" id="{3B5D5B42-B659-4B1B-9190-1DE25F5594CB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80477025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Анализ модели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13021" y="900287"/>
            <a:ext cx="9144000" cy="57593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endParaRPr lang="ru-RU" sz="1100" b="1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Модель: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Вопрос: </a:t>
            </a:r>
            <a:r>
              <a:rPr lang="ru-RU" sz="3000" dirty="0">
                <a:solidFill>
                  <a:srgbClr val="FF0000"/>
                </a:solidFill>
              </a:rPr>
              <a:t>Что является параметрами модели?  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500" dirty="0">
              <a:solidFill>
                <a:srgbClr val="FF0000"/>
              </a:solidFill>
            </a:endParaRPr>
          </a:p>
          <a:p>
            <a:pPr marL="1257300" indent="-1257300" algn="just">
              <a:spcBef>
                <a:spcPts val="600"/>
              </a:spcBef>
              <a:buNone/>
            </a:pPr>
            <a:r>
              <a:rPr lang="ru-RU" sz="3000" dirty="0"/>
              <a:t>Ответ: </a:t>
            </a:r>
            <a:r>
              <a:rPr lang="ru-RU" sz="3000" dirty="0">
                <a:solidFill>
                  <a:srgbClr val="0070C0"/>
                </a:solidFill>
              </a:rPr>
              <a:t>начальный момент времени, начальные положение и скорость тела</a:t>
            </a:r>
            <a:endParaRPr lang="ru-RU" sz="2800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5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>
                <a:solidFill>
                  <a:srgbClr val="00B050"/>
                </a:solidFill>
              </a:rPr>
              <a:t>В процессе анализа модели можно определить изменение со временем положения и скорость тела при различных значениях параметров модели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/>
              <a:t>Вопрос: </a:t>
            </a:r>
            <a:r>
              <a:rPr lang="ru-RU" sz="3000" dirty="0">
                <a:solidFill>
                  <a:srgbClr val="FF0000"/>
                </a:solidFill>
              </a:rPr>
              <a:t>Какие еще характеристики можно найти? 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b="1" spc="-100" dirty="0"/>
              <a:t>Ответ: </a:t>
            </a:r>
            <a:r>
              <a:rPr lang="ru-RU" sz="3000" b="1" spc="-100" dirty="0">
                <a:solidFill>
                  <a:srgbClr val="0070C0"/>
                </a:solidFill>
              </a:rPr>
              <a:t>время движения, скорость приземления</a:t>
            </a:r>
            <a:endParaRPr lang="ru-RU" sz="2800" b="1" spc="-100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>
              <a:solidFill>
                <a:srgbClr val="00B05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>
              <a:solidFill>
                <a:srgbClr val="00B05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2123728" y="1037034"/>
          <a:ext cx="3211512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7" name="Equation" r:id="rId4" imgW="1257120" imgH="482400" progId="Equation.DSMT4">
                  <p:embed/>
                </p:oleObj>
              </mc:Choice>
              <mc:Fallback>
                <p:oleObj name="Equation" r:id="rId4" imgW="12571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037034"/>
                        <a:ext cx="3211512" cy="1239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29CB568-AB7F-4856-A0D1-B05D0F963D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14" name="Блок-схема: альтернативный процесс 13">
            <a:extLst>
              <a:ext uri="{FF2B5EF4-FFF2-40B4-BE49-F238E27FC236}">
                <a16:creationId xmlns:a16="http://schemas.microsoft.com/office/drawing/2014/main" id="{ECFF1D06-4D0F-432D-9825-4B40CD01C8B8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68576399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Структура математической модели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57593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endParaRPr lang="ru-RU" sz="1100" b="1" dirty="0"/>
          </a:p>
          <a:p>
            <a:pPr marL="1073150" lvl="0"/>
            <a:r>
              <a:rPr lang="ru-RU" b="1" dirty="0">
                <a:solidFill>
                  <a:srgbClr val="FF0000"/>
                </a:solidFill>
              </a:rPr>
              <a:t>Объект исследования</a:t>
            </a:r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>
                <a:solidFill>
                  <a:srgbClr val="FF0000"/>
                </a:solidFill>
              </a:rPr>
              <a:t>          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636C964-C654-474B-9A2B-E684EB7B2B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2803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Структура математической модели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57593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endParaRPr lang="ru-RU" sz="1100" b="1" dirty="0"/>
          </a:p>
          <a:p>
            <a:pPr marL="1073150" lvl="0"/>
            <a:r>
              <a:rPr lang="ru-RU" dirty="0"/>
              <a:t>Объект исследования</a:t>
            </a:r>
          </a:p>
          <a:p>
            <a:pPr marL="1073150" lvl="0"/>
            <a:r>
              <a:rPr lang="ru-RU" b="1" dirty="0">
                <a:solidFill>
                  <a:srgbClr val="FF0000"/>
                </a:solidFill>
              </a:rPr>
              <a:t>Функции состояния системы</a:t>
            </a:r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>
                <a:solidFill>
                  <a:srgbClr val="FF0000"/>
                </a:solidFill>
              </a:rPr>
              <a:t>         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6B89BA-EFC0-4090-A2A8-83EF19FC9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13" name="Блок-схема: альтернативный процесс 12">
            <a:extLst>
              <a:ext uri="{FF2B5EF4-FFF2-40B4-BE49-F238E27FC236}">
                <a16:creationId xmlns:a16="http://schemas.microsoft.com/office/drawing/2014/main" id="{5BF501CA-798C-4232-A2E9-8DE3AC525BA2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73067198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Структура математической модели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57593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endParaRPr lang="ru-RU" sz="1100" b="1" dirty="0"/>
          </a:p>
          <a:p>
            <a:pPr marL="1073150" lvl="0"/>
            <a:r>
              <a:rPr lang="ru-RU" dirty="0"/>
              <a:t>Объект исследования</a:t>
            </a:r>
          </a:p>
          <a:p>
            <a:pPr marL="1073150" lvl="0"/>
            <a:r>
              <a:rPr lang="ru-RU" dirty="0"/>
              <a:t>Функции состояния системы</a:t>
            </a:r>
          </a:p>
          <a:p>
            <a:pPr marL="1073150" lvl="0"/>
            <a:r>
              <a:rPr lang="ru-RU" b="1" dirty="0">
                <a:solidFill>
                  <a:srgbClr val="FF0000"/>
                </a:solidFill>
              </a:rPr>
              <a:t>Независимые переменные</a:t>
            </a:r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>
                <a:solidFill>
                  <a:srgbClr val="FF0000"/>
                </a:solidFill>
              </a:rPr>
              <a:t>         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303B7B-6378-417B-A73F-F90C78273C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F955DDF6-12F2-4FD1-A28B-CE33C782AC16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91397769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Структура математической модели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57593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endParaRPr lang="ru-RU" sz="1100" b="1" dirty="0"/>
          </a:p>
          <a:p>
            <a:pPr marL="1073150" lvl="0"/>
            <a:r>
              <a:rPr lang="ru-RU" dirty="0"/>
              <a:t>Объект исследования</a:t>
            </a:r>
          </a:p>
          <a:p>
            <a:pPr marL="1073150" lvl="0"/>
            <a:r>
              <a:rPr lang="ru-RU" dirty="0"/>
              <a:t>Функции состояния системы</a:t>
            </a:r>
          </a:p>
          <a:p>
            <a:pPr marL="1073150" lvl="0"/>
            <a:r>
              <a:rPr lang="ru-RU" dirty="0"/>
              <a:t>Независимые переменные</a:t>
            </a:r>
          </a:p>
          <a:p>
            <a:pPr marL="1073150" lvl="0"/>
            <a:r>
              <a:rPr lang="ru-RU" b="1" dirty="0">
                <a:solidFill>
                  <a:srgbClr val="FF0000"/>
                </a:solidFill>
              </a:rPr>
              <a:t>Система координат</a:t>
            </a:r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>
                <a:solidFill>
                  <a:srgbClr val="FF0000"/>
                </a:solidFill>
              </a:rPr>
              <a:t>         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A794D4-FFA0-43D7-9628-D1BE2E119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B956CEDC-5EFA-4908-BA11-6919609CA51D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95201329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Структура математической модели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57593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endParaRPr lang="ru-RU" sz="1100" b="1" dirty="0"/>
          </a:p>
          <a:p>
            <a:pPr marL="1073150" lvl="0"/>
            <a:r>
              <a:rPr lang="ru-RU" dirty="0"/>
              <a:t>Объект исследования</a:t>
            </a:r>
          </a:p>
          <a:p>
            <a:pPr marL="1073150" lvl="0"/>
            <a:r>
              <a:rPr lang="ru-RU" dirty="0"/>
              <a:t>Функции состояния системы</a:t>
            </a:r>
          </a:p>
          <a:p>
            <a:pPr marL="1073150" lvl="0"/>
            <a:r>
              <a:rPr lang="ru-RU" dirty="0"/>
              <a:t>Независимые переменные</a:t>
            </a:r>
          </a:p>
          <a:p>
            <a:pPr marL="1073150" lvl="0"/>
            <a:r>
              <a:rPr lang="ru-RU" dirty="0"/>
              <a:t>Система координат</a:t>
            </a:r>
          </a:p>
          <a:p>
            <a:pPr marL="1073150" lvl="0"/>
            <a:r>
              <a:rPr lang="ru-RU" b="1" dirty="0">
                <a:solidFill>
                  <a:srgbClr val="FF0000"/>
                </a:solidFill>
              </a:rPr>
              <a:t>Причины эволюции системы</a:t>
            </a:r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>
                <a:solidFill>
                  <a:srgbClr val="FF0000"/>
                </a:solidFill>
              </a:rPr>
              <a:t>         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93387A5-8ECC-4650-811F-86608FA68B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294C8DFA-0B1F-4FD6-A8E6-F2D28D3194C8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820940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28586"/>
            <a:ext cx="8229600" cy="1276351"/>
          </a:xfrm>
        </p:spPr>
        <p:txBody>
          <a:bodyPr>
            <a:normAutofit/>
          </a:bodyPr>
          <a:lstStyle/>
          <a:p>
            <a:r>
              <a:rPr lang="ru-RU" sz="3600" b="1" dirty="0"/>
              <a:t>Познание и моделирование</a:t>
            </a:r>
            <a:r>
              <a:rPr lang="en-US" sz="3600" b="1" dirty="0"/>
              <a:t> </a:t>
            </a:r>
            <a:br>
              <a:rPr lang="en-US" sz="3600" b="1" dirty="0"/>
            </a:br>
            <a:endParaRPr lang="ru-RU" sz="3600" b="1" dirty="0"/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317923" y="580467"/>
            <a:ext cx="9144000" cy="49672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4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30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0" y="-379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2033958" y="5939213"/>
            <a:ext cx="47322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https://www.psychologos.ru/articles/view/poznanie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22" name="Picture 2" descr="Познание - Психологос">
            <a:extLst>
              <a:ext uri="{FF2B5EF4-FFF2-40B4-BE49-F238E27FC236}">
                <a16:creationId xmlns:a16="http://schemas.microsoft.com/office/drawing/2014/main" id="{A76CBB0E-66EE-41FC-9E43-65C340248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67" y="980728"/>
            <a:ext cx="8306197" cy="51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92491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Структура математической модели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57593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endParaRPr lang="ru-RU" sz="1100" b="1" dirty="0"/>
          </a:p>
          <a:p>
            <a:pPr marL="1073150" lvl="0"/>
            <a:r>
              <a:rPr lang="ru-RU" dirty="0"/>
              <a:t>Объект исследования</a:t>
            </a:r>
          </a:p>
          <a:p>
            <a:pPr marL="1073150" lvl="0"/>
            <a:r>
              <a:rPr lang="ru-RU" dirty="0"/>
              <a:t>Функции состояния системы</a:t>
            </a:r>
          </a:p>
          <a:p>
            <a:pPr marL="1073150" lvl="0"/>
            <a:r>
              <a:rPr lang="ru-RU" dirty="0"/>
              <a:t>Независимые переменные</a:t>
            </a:r>
          </a:p>
          <a:p>
            <a:pPr marL="1073150" lvl="0"/>
            <a:r>
              <a:rPr lang="ru-RU" dirty="0"/>
              <a:t>Система координат</a:t>
            </a:r>
          </a:p>
          <a:p>
            <a:pPr marL="1073150" lvl="0"/>
            <a:r>
              <a:rPr lang="ru-RU" dirty="0"/>
              <a:t>Причины эволюции системы</a:t>
            </a:r>
          </a:p>
          <a:p>
            <a:pPr marL="1073150" lvl="0"/>
            <a:r>
              <a:rPr lang="ru-RU" b="1" dirty="0">
                <a:solidFill>
                  <a:srgbClr val="FF0000"/>
                </a:solidFill>
              </a:rPr>
              <a:t>Причинно-следственная связь</a:t>
            </a:r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>
                <a:solidFill>
                  <a:srgbClr val="FF0000"/>
                </a:solidFill>
              </a:rPr>
              <a:t>         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7B407F-04D2-410C-9BC0-0282BB515C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8F209AC1-A76C-400A-B567-13EFA1943279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21504603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Структура математической модели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57593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endParaRPr lang="ru-RU" sz="1100" b="1" dirty="0"/>
          </a:p>
          <a:p>
            <a:pPr marL="1073150" lvl="0"/>
            <a:r>
              <a:rPr lang="ru-RU" dirty="0"/>
              <a:t>Объект исследования</a:t>
            </a:r>
          </a:p>
          <a:p>
            <a:pPr marL="1073150" lvl="0"/>
            <a:r>
              <a:rPr lang="ru-RU" dirty="0"/>
              <a:t>Функции состояния системы</a:t>
            </a:r>
          </a:p>
          <a:p>
            <a:pPr marL="1073150" lvl="0"/>
            <a:r>
              <a:rPr lang="ru-RU" dirty="0"/>
              <a:t>Независимые переменные</a:t>
            </a:r>
          </a:p>
          <a:p>
            <a:pPr marL="1073150" lvl="0"/>
            <a:r>
              <a:rPr lang="ru-RU" dirty="0"/>
              <a:t>Система координат</a:t>
            </a:r>
          </a:p>
          <a:p>
            <a:pPr marL="1073150" lvl="0"/>
            <a:r>
              <a:rPr lang="ru-RU" dirty="0"/>
              <a:t>Причины эволюции системы</a:t>
            </a:r>
          </a:p>
          <a:p>
            <a:pPr marL="1073150" lvl="0"/>
            <a:r>
              <a:rPr lang="ru-RU" dirty="0"/>
              <a:t>Причинно-следственная связь</a:t>
            </a:r>
          </a:p>
          <a:p>
            <a:pPr marL="1073150" lvl="0"/>
            <a:r>
              <a:rPr lang="ru-RU" b="1" dirty="0">
                <a:solidFill>
                  <a:srgbClr val="FF0000"/>
                </a:solidFill>
              </a:rPr>
              <a:t>Входные параметры системы</a:t>
            </a:r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>
                <a:solidFill>
                  <a:srgbClr val="FF0000"/>
                </a:solidFill>
              </a:rPr>
              <a:t>         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7482DB-3F97-4B4F-9B74-9DCE741086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4554320A-43AB-4D49-BD35-AD6DA4DEDDF7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32980454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Структура математической модели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57593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endParaRPr lang="ru-RU" sz="1100" b="1" dirty="0"/>
          </a:p>
          <a:p>
            <a:pPr marL="1073150" lvl="0"/>
            <a:r>
              <a:rPr lang="ru-RU" dirty="0"/>
              <a:t>Объект исследования</a:t>
            </a:r>
          </a:p>
          <a:p>
            <a:pPr marL="1073150" lvl="0"/>
            <a:r>
              <a:rPr lang="ru-RU" dirty="0"/>
              <a:t>Функции состояния системы</a:t>
            </a:r>
          </a:p>
          <a:p>
            <a:pPr marL="1073150" lvl="0"/>
            <a:r>
              <a:rPr lang="ru-RU" dirty="0"/>
              <a:t>Независимые переменные</a:t>
            </a:r>
          </a:p>
          <a:p>
            <a:pPr marL="1073150" lvl="0"/>
            <a:r>
              <a:rPr lang="ru-RU" dirty="0"/>
              <a:t>Система координат</a:t>
            </a:r>
          </a:p>
          <a:p>
            <a:pPr marL="1073150" lvl="0"/>
            <a:r>
              <a:rPr lang="ru-RU" dirty="0"/>
              <a:t>Причины эволюции системы</a:t>
            </a:r>
          </a:p>
          <a:p>
            <a:pPr marL="1073150" lvl="0"/>
            <a:r>
              <a:rPr lang="ru-RU" dirty="0"/>
              <a:t>Причинно-следственная связь</a:t>
            </a:r>
          </a:p>
          <a:p>
            <a:pPr marL="1073150" lvl="0"/>
            <a:r>
              <a:rPr lang="ru-RU" dirty="0"/>
              <a:t>Входные параметры системы</a:t>
            </a:r>
          </a:p>
          <a:p>
            <a:pPr marL="1073150" lvl="0"/>
            <a:r>
              <a:rPr lang="ru-RU" b="1" dirty="0">
                <a:solidFill>
                  <a:srgbClr val="FF0000"/>
                </a:solidFill>
              </a:rPr>
              <a:t>Условия применимости модели</a:t>
            </a:r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>
                <a:solidFill>
                  <a:srgbClr val="FF0000"/>
                </a:solidFill>
              </a:rPr>
              <a:t>         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4FE9F04-AC77-46DA-A4B2-E6C05096C9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192E3A34-9B07-46CA-80A0-E5B825522AA3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59821048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Структура математической модели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57593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endParaRPr lang="ru-RU" sz="1100" b="1" dirty="0"/>
          </a:p>
          <a:p>
            <a:pPr marL="1073150" lvl="0"/>
            <a:r>
              <a:rPr lang="ru-RU" dirty="0"/>
              <a:t>Объект исследования</a:t>
            </a:r>
          </a:p>
          <a:p>
            <a:pPr marL="1073150" lvl="0"/>
            <a:r>
              <a:rPr lang="ru-RU" dirty="0"/>
              <a:t>Функции состояния системы</a:t>
            </a:r>
          </a:p>
          <a:p>
            <a:pPr marL="1073150" lvl="0"/>
            <a:r>
              <a:rPr lang="ru-RU" dirty="0"/>
              <a:t>Независимые переменные</a:t>
            </a:r>
          </a:p>
          <a:p>
            <a:pPr marL="1073150" lvl="0"/>
            <a:r>
              <a:rPr lang="ru-RU" dirty="0"/>
              <a:t>Система координат</a:t>
            </a:r>
          </a:p>
          <a:p>
            <a:pPr marL="1073150" lvl="0"/>
            <a:r>
              <a:rPr lang="ru-RU" dirty="0"/>
              <a:t>Причины эволюции системы</a:t>
            </a:r>
          </a:p>
          <a:p>
            <a:pPr marL="1073150" lvl="0"/>
            <a:r>
              <a:rPr lang="ru-RU" dirty="0"/>
              <a:t>Причинно-следственная связь</a:t>
            </a:r>
          </a:p>
          <a:p>
            <a:pPr marL="1073150" lvl="0"/>
            <a:r>
              <a:rPr lang="ru-RU" dirty="0"/>
              <a:t>Входные параметры системы</a:t>
            </a:r>
          </a:p>
          <a:p>
            <a:pPr marL="1073150" lvl="0"/>
            <a:r>
              <a:rPr lang="ru-RU" dirty="0"/>
              <a:t>Условия применимости модели</a:t>
            </a:r>
          </a:p>
          <a:p>
            <a:pPr marL="1073150" lvl="0"/>
            <a:r>
              <a:rPr lang="ru-RU" b="1" dirty="0">
                <a:solidFill>
                  <a:srgbClr val="FF0000"/>
                </a:solidFill>
              </a:rPr>
              <a:t>Выходные параметры системы</a:t>
            </a:r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>
                <a:solidFill>
                  <a:srgbClr val="FF0000"/>
                </a:solidFill>
              </a:rPr>
              <a:t>         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655EEB-28EB-46E9-ACAA-12BAAB653F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72D89204-01C1-49C5-BE6A-1CF545BB0579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7647455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78904" y="188640"/>
            <a:ext cx="8229600" cy="715962"/>
          </a:xfrm>
        </p:spPr>
        <p:txBody>
          <a:bodyPr>
            <a:normAutofit/>
          </a:bodyPr>
          <a:lstStyle/>
          <a:p>
            <a:r>
              <a:rPr lang="ru-RU" sz="3600" b="1" dirty="0"/>
              <a:t>Характеристика модели падения тела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57593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endParaRPr lang="ru-RU" sz="1100" b="1" dirty="0"/>
          </a:p>
          <a:p>
            <a:pPr marL="0" indent="0" algn="just">
              <a:spcBef>
                <a:spcPts val="600"/>
              </a:spcBef>
              <a:buNone/>
            </a:pPr>
            <a:endParaRPr lang="en-US" sz="3000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>
                <a:solidFill>
                  <a:srgbClr val="FF0000"/>
                </a:solidFill>
              </a:rPr>
              <a:t>          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  <a:r>
              <a:rPr lang="en-US" dirty="0"/>
              <a:t>1</a:t>
            </a: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534212"/>
              </p:ext>
            </p:extLst>
          </p:nvPr>
        </p:nvGraphicFramePr>
        <p:xfrm>
          <a:off x="755576" y="1085378"/>
          <a:ext cx="7632847" cy="54461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5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6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56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объект исследования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падающее тело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6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функции состояния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высота (координата) тела, его скорость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6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независимая переменная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время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31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система координат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начальный момент времени – нулевой,  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координата направлена вертикально вверх, 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начало координаты – поверхность земли,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нулевая скорость соответствует состоянию покоя, 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скорость возрастает в направлении возрастания координаты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причина эволюции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гравитационное поле и начальное нахождение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тела над поверхностью земли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 dirty="0">
                          <a:effectLst/>
                        </a:rPr>
                        <a:t>причинно-следственная</a:t>
                      </a:r>
                      <a:endParaRPr lang="ru-RU" sz="1400" spc="-100" baseline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baseline="0" dirty="0">
                          <a:effectLst/>
                        </a:rPr>
                        <a:t>связь</a:t>
                      </a:r>
                      <a:endParaRPr lang="ru-RU" sz="1400" spc="-1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вторая производная от координаты 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пропорциональна силе тяготения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6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входные параметры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начальная высота тела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условия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применимости модели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движение – до момента приземления, 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начальная высота тела положительна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выходные параметры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время движения тело до приземления,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скорость в момент приземления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0DA0D4E-58AD-44DE-9E5E-55E4CBF1BA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4882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388424" cy="715962"/>
          </a:xfrm>
        </p:spPr>
        <p:txBody>
          <a:bodyPr>
            <a:normAutofit/>
          </a:bodyPr>
          <a:lstStyle/>
          <a:p>
            <a:r>
              <a:rPr lang="ru-RU" sz="3400" b="1" dirty="0"/>
              <a:t>Классификация математических моделей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57593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endParaRPr lang="ru-RU" sz="1100" b="1" dirty="0"/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b="1" dirty="0">
                <a:solidFill>
                  <a:srgbClr val="FF0000"/>
                </a:solidFill>
              </a:rPr>
              <a:t>непрерывные и дискретные системы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3000" b="1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>
                <a:solidFill>
                  <a:srgbClr val="FF0000"/>
                </a:solidFill>
              </a:rPr>
              <a:t>          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22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17E36D6-7662-4AC4-94D4-9C4D0FE58B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2540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388424" cy="715962"/>
          </a:xfrm>
        </p:spPr>
        <p:txBody>
          <a:bodyPr>
            <a:normAutofit/>
          </a:bodyPr>
          <a:lstStyle/>
          <a:p>
            <a:r>
              <a:rPr lang="ru-RU" sz="3400" b="1" dirty="0"/>
              <a:t>Классификация математических моделей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57593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endParaRPr lang="ru-RU" sz="1100" b="1" dirty="0"/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dirty="0"/>
              <a:t>непрерывные и дискретные системы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b="1" dirty="0">
                <a:solidFill>
                  <a:srgbClr val="FF0000"/>
                </a:solidFill>
              </a:rPr>
              <a:t>детерминированные и стохастические системы</a:t>
            </a:r>
            <a:endParaRPr lang="en-US" sz="3000" b="1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>
                <a:solidFill>
                  <a:srgbClr val="FF0000"/>
                </a:solidFill>
              </a:rPr>
              <a:t>         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54128A-9004-4F20-B2CA-8D8F26F216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F8B287EB-C05D-45FD-8EE7-375283F3AC24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90224879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388424" cy="715962"/>
          </a:xfrm>
        </p:spPr>
        <p:txBody>
          <a:bodyPr>
            <a:normAutofit/>
          </a:bodyPr>
          <a:lstStyle/>
          <a:p>
            <a:r>
              <a:rPr lang="ru-RU" sz="3400" b="1" dirty="0"/>
              <a:t>Классификация математических моделей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57593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endParaRPr lang="ru-RU" sz="1100" b="1" dirty="0"/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dirty="0"/>
              <a:t>непрерывные и дискретные системы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dirty="0"/>
              <a:t>детерминированные и стохастические системы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b="1" dirty="0">
                <a:solidFill>
                  <a:srgbClr val="FF0000"/>
                </a:solidFill>
              </a:rPr>
              <a:t>системы с сосредоточенными и распределенными параметрами</a:t>
            </a:r>
            <a:endParaRPr lang="en-US" sz="3000" b="1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>
                <a:solidFill>
                  <a:srgbClr val="FF0000"/>
                </a:solidFill>
              </a:rPr>
              <a:t>         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8624C0-9E4B-44E6-B398-4EE291A42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02215DB7-C80E-48B8-B3E2-42678F4BDC44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8758005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388424" cy="715962"/>
          </a:xfrm>
        </p:spPr>
        <p:txBody>
          <a:bodyPr>
            <a:normAutofit/>
          </a:bodyPr>
          <a:lstStyle/>
          <a:p>
            <a:r>
              <a:rPr lang="ru-RU" sz="3400" b="1" dirty="0"/>
              <a:t>Классификация математических моделей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57593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endParaRPr lang="ru-RU" sz="1100" b="1" dirty="0"/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dirty="0"/>
              <a:t>непрерывные и дискретные системы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dirty="0"/>
              <a:t>детерминированные и стохастические системы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dirty="0"/>
              <a:t>системы с сосредоточенными и распределенными параметрами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b="1" dirty="0">
                <a:solidFill>
                  <a:srgbClr val="FF0000"/>
                </a:solidFill>
              </a:rPr>
              <a:t>динамические и стационарные системы</a:t>
            </a:r>
            <a:endParaRPr lang="en-US" sz="3000" b="1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>
                <a:solidFill>
                  <a:srgbClr val="FF0000"/>
                </a:solidFill>
              </a:rPr>
              <a:t>         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3954B18-C804-4201-960D-3629BFA82E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A6D043DF-EC54-4C76-98AB-4B2AA757DB56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94313508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388424" cy="715962"/>
          </a:xfrm>
        </p:spPr>
        <p:txBody>
          <a:bodyPr>
            <a:normAutofit/>
          </a:bodyPr>
          <a:lstStyle/>
          <a:p>
            <a:r>
              <a:rPr lang="ru-RU" sz="3400" b="1" dirty="0"/>
              <a:t>Классификация математических моделей</a:t>
            </a:r>
          </a:p>
        </p:txBody>
      </p:sp>
      <p:sp>
        <p:nvSpPr>
          <p:cNvPr id="24580" name="Объект 5"/>
          <p:cNvSpPr>
            <a:spLocks noGrp="1"/>
          </p:cNvSpPr>
          <p:nvPr>
            <p:ph idx="4294967295"/>
          </p:nvPr>
        </p:nvSpPr>
        <p:spPr>
          <a:xfrm>
            <a:off x="-36512" y="1098625"/>
            <a:ext cx="9144000" cy="57593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endParaRPr lang="ru-RU" sz="1100" b="1" dirty="0"/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dirty="0"/>
              <a:t>непрерывные и дискретные системы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dirty="0"/>
              <a:t>детерминированные и стохастические системы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dirty="0"/>
              <a:t>системы с сосредоточенными и распределенными параметрами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dirty="0"/>
              <a:t>динамические и стационарные системы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b="1" dirty="0">
                <a:solidFill>
                  <a:srgbClr val="FF0000"/>
                </a:solidFill>
              </a:rPr>
              <a:t>линейные и нелинейные системы</a:t>
            </a:r>
            <a:endParaRPr lang="en-US" sz="3000" b="1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000" dirty="0">
                <a:solidFill>
                  <a:srgbClr val="FF0000"/>
                </a:solidFill>
              </a:rPr>
              <a:t>         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-36512" y="10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C97980A-FD44-4126-8B77-24BF965D09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27" y="5776704"/>
            <a:ext cx="1235173" cy="1081296"/>
          </a:xfrm>
          <a:prstGeom prst="rect">
            <a:avLst/>
          </a:prstGeom>
        </p:spPr>
      </p:pic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BE623CEF-F238-466B-9F77-A2C41EFC1090}"/>
              </a:ext>
            </a:extLst>
          </p:cNvPr>
          <p:cNvSpPr/>
          <p:nvPr/>
        </p:nvSpPr>
        <p:spPr>
          <a:xfrm>
            <a:off x="270070" y="260648"/>
            <a:ext cx="576064" cy="6396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6659400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6021</TotalTime>
  <Words>2861</Words>
  <Application>Microsoft Office PowerPoint</Application>
  <PresentationFormat>Экран (4:3)</PresentationFormat>
  <Paragraphs>1125</Paragraphs>
  <Slides>106</Slides>
  <Notes>101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106</vt:i4>
      </vt:variant>
    </vt:vector>
  </HeadingPairs>
  <TitlesOfParts>
    <vt:vector size="112" baseType="lpstr">
      <vt:lpstr>Arial</vt:lpstr>
      <vt:lpstr>Calibri</vt:lpstr>
      <vt:lpstr>Times New Roman</vt:lpstr>
      <vt:lpstr>Тема Office</vt:lpstr>
      <vt:lpstr>Picture</vt:lpstr>
      <vt:lpstr>Equation</vt:lpstr>
      <vt:lpstr>Презентация PowerPoint</vt:lpstr>
      <vt:lpstr>Казахский национальный университет им. аль-Фараби</vt:lpstr>
      <vt:lpstr>Лекция 1  ВВЕДЕНИЕ Основы математического моделирования</vt:lpstr>
      <vt:lpstr>Содержание лекции</vt:lpstr>
      <vt:lpstr>Содержание лекции</vt:lpstr>
      <vt:lpstr>Содержание лекции</vt:lpstr>
      <vt:lpstr>Содержание лекции</vt:lpstr>
      <vt:lpstr>Содержание лекции</vt:lpstr>
      <vt:lpstr>Познание и моделирование  </vt:lpstr>
      <vt:lpstr>Познание и моделирование </vt:lpstr>
      <vt:lpstr>Познание и моделирование </vt:lpstr>
      <vt:lpstr>Познание и моделирование </vt:lpstr>
      <vt:lpstr>Познание и моделирование </vt:lpstr>
      <vt:lpstr>Познание и моделирование </vt:lpstr>
      <vt:lpstr>Старая индийская притча </vt:lpstr>
      <vt:lpstr>Старая индийская притча </vt:lpstr>
      <vt:lpstr>Старая индийская притча </vt:lpstr>
      <vt:lpstr>Старая индийская притча </vt:lpstr>
      <vt:lpstr>Старая индийская притча </vt:lpstr>
      <vt:lpstr>Старая индийская притча </vt:lpstr>
      <vt:lpstr>Старая индийская притча </vt:lpstr>
      <vt:lpstr>Старая индийская притча </vt:lpstr>
      <vt:lpstr>Старая индийская притча </vt:lpstr>
      <vt:lpstr>Старая индийская притча </vt:lpstr>
      <vt:lpstr>Старая индийская притча </vt:lpstr>
      <vt:lpstr>Старая индийская притча </vt:lpstr>
      <vt:lpstr>Старая индийская притча </vt:lpstr>
      <vt:lpstr>Естествознание и математика</vt:lpstr>
      <vt:lpstr>Естествознание и математика</vt:lpstr>
      <vt:lpstr>Естествознание и математика</vt:lpstr>
      <vt:lpstr>Естествознание и математика</vt:lpstr>
      <vt:lpstr>Естествознание и математика</vt:lpstr>
      <vt:lpstr>Естествознание и математика</vt:lpstr>
      <vt:lpstr>Естествознание и математика</vt:lpstr>
      <vt:lpstr>Естествознание и математика</vt:lpstr>
      <vt:lpstr>Естествознание и математика</vt:lpstr>
      <vt:lpstr>Содержание и форма</vt:lpstr>
      <vt:lpstr>Содержание и форма</vt:lpstr>
      <vt:lpstr>Содержание и форма</vt:lpstr>
      <vt:lpstr>Содержание и форма</vt:lpstr>
      <vt:lpstr>Содержание и форма</vt:lpstr>
      <vt:lpstr>Коперник или Птолемей?</vt:lpstr>
      <vt:lpstr>Коперник или Птолемей?</vt:lpstr>
      <vt:lpstr>Коперник или Птолемей?</vt:lpstr>
      <vt:lpstr>Коперник или Птолемей?</vt:lpstr>
      <vt:lpstr>Построение математической модели</vt:lpstr>
      <vt:lpstr>Построение математической модели</vt:lpstr>
      <vt:lpstr>Построение математической модели</vt:lpstr>
      <vt:lpstr>Построение математической модели</vt:lpstr>
      <vt:lpstr>Построение математической модели</vt:lpstr>
      <vt:lpstr>Построение математической модели</vt:lpstr>
      <vt:lpstr>Построение математической модели</vt:lpstr>
      <vt:lpstr>Построение математической модели</vt:lpstr>
      <vt:lpstr>Построение математической модели</vt:lpstr>
      <vt:lpstr>Построение математической модели. 2</vt:lpstr>
      <vt:lpstr>Построение математической модели. 2</vt:lpstr>
      <vt:lpstr>Построение математической модели. 2</vt:lpstr>
      <vt:lpstr>Построение математической модели. 2</vt:lpstr>
      <vt:lpstr>Построение математической модели. 2</vt:lpstr>
      <vt:lpstr>Построение математической модели. 2</vt:lpstr>
      <vt:lpstr>Построение математической модели. 3</vt:lpstr>
      <vt:lpstr>Построение математической модели. 3</vt:lpstr>
      <vt:lpstr>Построение математической модели. 3</vt:lpstr>
      <vt:lpstr>Построение математической модели. 3</vt:lpstr>
      <vt:lpstr>Построение математической модели. 3</vt:lpstr>
      <vt:lpstr>Построение математической модели. 4</vt:lpstr>
      <vt:lpstr>Построение математической модели. 4</vt:lpstr>
      <vt:lpstr>Построение математической модели. 4</vt:lpstr>
      <vt:lpstr>Построение математической модели. 4</vt:lpstr>
      <vt:lpstr>Построение математической модели. 4</vt:lpstr>
      <vt:lpstr>Построение математической модели. 5</vt:lpstr>
      <vt:lpstr>Построение математической модели. 5</vt:lpstr>
      <vt:lpstr>Построение математической модели. 5</vt:lpstr>
      <vt:lpstr>Построение математической модели. 5</vt:lpstr>
      <vt:lpstr>Построение математической модели. 5</vt:lpstr>
      <vt:lpstr>Построение математической модели. 5</vt:lpstr>
      <vt:lpstr>Применимость модели</vt:lpstr>
      <vt:lpstr>Применимость модели</vt:lpstr>
      <vt:lpstr>Применимость модели</vt:lpstr>
      <vt:lpstr>Анализ модели</vt:lpstr>
      <vt:lpstr>Анализ модели</vt:lpstr>
      <vt:lpstr>Анализ модели</vt:lpstr>
      <vt:lpstr>Анализ модели</vt:lpstr>
      <vt:lpstr>Анализ модели</vt:lpstr>
      <vt:lpstr>Структура математической модели</vt:lpstr>
      <vt:lpstr>Структура математической модели</vt:lpstr>
      <vt:lpstr>Структура математической модели</vt:lpstr>
      <vt:lpstr>Структура математической модели</vt:lpstr>
      <vt:lpstr>Структура математической модели</vt:lpstr>
      <vt:lpstr>Структура математической модели</vt:lpstr>
      <vt:lpstr>Структура математической модели</vt:lpstr>
      <vt:lpstr>Структура математической модели</vt:lpstr>
      <vt:lpstr>Структура математической модели</vt:lpstr>
      <vt:lpstr>Характеристика модели падения тела</vt:lpstr>
      <vt:lpstr>Классификация математических моделей</vt:lpstr>
      <vt:lpstr>Классификация математических моделей</vt:lpstr>
      <vt:lpstr>Классификация математических моделей</vt:lpstr>
      <vt:lpstr>Классификация математических моделей</vt:lpstr>
      <vt:lpstr>Классификация математических моделей</vt:lpstr>
      <vt:lpstr>Классификация математических моделей</vt:lpstr>
      <vt:lpstr>Классификация математических моделей</vt:lpstr>
      <vt:lpstr>Литература</vt:lpstr>
      <vt:lpstr>Презентация PowerPoint</vt:lpstr>
      <vt:lpstr>Презентация PowerPoint</vt:lpstr>
      <vt:lpstr>Задание 1</vt:lpstr>
      <vt:lpstr>Тема следующего занятия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Assem</dc:creator>
  <cp:lastModifiedBy>Серовайский Семен</cp:lastModifiedBy>
  <cp:revision>364</cp:revision>
  <dcterms:created xsi:type="dcterms:W3CDTF">2016-02-29T14:24:09Z</dcterms:created>
  <dcterms:modified xsi:type="dcterms:W3CDTF">2022-02-02T10:34:40Z</dcterms:modified>
</cp:coreProperties>
</file>